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60" r:id="rId2"/>
    <p:sldId id="261"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99" r:id="rId18"/>
    <p:sldId id="278" r:id="rId19"/>
    <p:sldId id="279" r:id="rId20"/>
    <p:sldId id="280" r:id="rId21"/>
    <p:sldId id="281" r:id="rId22"/>
    <p:sldId id="282" r:id="rId23"/>
    <p:sldId id="283" r:id="rId24"/>
    <p:sldId id="284" r:id="rId25"/>
    <p:sldId id="286" r:id="rId26"/>
    <p:sldId id="285" r:id="rId27"/>
    <p:sldId id="312"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10" r:id="rId41"/>
    <p:sldId id="302" r:id="rId42"/>
    <p:sldId id="311" r:id="rId43"/>
  </p:sldIdLst>
  <p:sldSz cx="10044113" cy="7740650"/>
  <p:notesSz cx="6858000" cy="9144000"/>
  <p:defaultTextStyle>
    <a:defPPr>
      <a:defRPr lang="es-MX"/>
    </a:defPPr>
    <a:lvl1pPr marL="0" algn="l" defTabSz="1016264" rtl="0" eaLnBrk="1" latinLnBrk="0" hangingPunct="1">
      <a:defRPr sz="2001" kern="1200">
        <a:solidFill>
          <a:schemeClr val="tx1"/>
        </a:solidFill>
        <a:latin typeface="+mn-lt"/>
        <a:ea typeface="+mn-ea"/>
        <a:cs typeface="+mn-cs"/>
      </a:defRPr>
    </a:lvl1pPr>
    <a:lvl2pPr marL="508132" algn="l" defTabSz="1016264" rtl="0" eaLnBrk="1" latinLnBrk="0" hangingPunct="1">
      <a:defRPr sz="2001" kern="1200">
        <a:solidFill>
          <a:schemeClr val="tx1"/>
        </a:solidFill>
        <a:latin typeface="+mn-lt"/>
        <a:ea typeface="+mn-ea"/>
        <a:cs typeface="+mn-cs"/>
      </a:defRPr>
    </a:lvl2pPr>
    <a:lvl3pPr marL="1016264" algn="l" defTabSz="1016264" rtl="0" eaLnBrk="1" latinLnBrk="0" hangingPunct="1">
      <a:defRPr sz="2001" kern="1200">
        <a:solidFill>
          <a:schemeClr val="tx1"/>
        </a:solidFill>
        <a:latin typeface="+mn-lt"/>
        <a:ea typeface="+mn-ea"/>
        <a:cs typeface="+mn-cs"/>
      </a:defRPr>
    </a:lvl3pPr>
    <a:lvl4pPr marL="1524396" algn="l" defTabSz="1016264" rtl="0" eaLnBrk="1" latinLnBrk="0" hangingPunct="1">
      <a:defRPr sz="2001" kern="1200">
        <a:solidFill>
          <a:schemeClr val="tx1"/>
        </a:solidFill>
        <a:latin typeface="+mn-lt"/>
        <a:ea typeface="+mn-ea"/>
        <a:cs typeface="+mn-cs"/>
      </a:defRPr>
    </a:lvl4pPr>
    <a:lvl5pPr marL="2032528" algn="l" defTabSz="1016264" rtl="0" eaLnBrk="1" latinLnBrk="0" hangingPunct="1">
      <a:defRPr sz="2001" kern="1200">
        <a:solidFill>
          <a:schemeClr val="tx1"/>
        </a:solidFill>
        <a:latin typeface="+mn-lt"/>
        <a:ea typeface="+mn-ea"/>
        <a:cs typeface="+mn-cs"/>
      </a:defRPr>
    </a:lvl5pPr>
    <a:lvl6pPr marL="2540660" algn="l" defTabSz="1016264" rtl="0" eaLnBrk="1" latinLnBrk="0" hangingPunct="1">
      <a:defRPr sz="2001" kern="1200">
        <a:solidFill>
          <a:schemeClr val="tx1"/>
        </a:solidFill>
        <a:latin typeface="+mn-lt"/>
        <a:ea typeface="+mn-ea"/>
        <a:cs typeface="+mn-cs"/>
      </a:defRPr>
    </a:lvl6pPr>
    <a:lvl7pPr marL="3048792" algn="l" defTabSz="1016264" rtl="0" eaLnBrk="1" latinLnBrk="0" hangingPunct="1">
      <a:defRPr sz="2001" kern="1200">
        <a:solidFill>
          <a:schemeClr val="tx1"/>
        </a:solidFill>
        <a:latin typeface="+mn-lt"/>
        <a:ea typeface="+mn-ea"/>
        <a:cs typeface="+mn-cs"/>
      </a:defRPr>
    </a:lvl7pPr>
    <a:lvl8pPr marL="3556925" algn="l" defTabSz="1016264" rtl="0" eaLnBrk="1" latinLnBrk="0" hangingPunct="1">
      <a:defRPr sz="2001" kern="1200">
        <a:solidFill>
          <a:schemeClr val="tx1"/>
        </a:solidFill>
        <a:latin typeface="+mn-lt"/>
        <a:ea typeface="+mn-ea"/>
        <a:cs typeface="+mn-cs"/>
      </a:defRPr>
    </a:lvl8pPr>
    <a:lvl9pPr marL="4065057" algn="l" defTabSz="1016264" rtl="0" eaLnBrk="1" latinLnBrk="0" hangingPunct="1">
      <a:defRPr sz="20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8" userDrawn="1">
          <p15:clr>
            <a:srgbClr val="A4A3A4"/>
          </p15:clr>
        </p15:guide>
        <p15:guide id="2" pos="31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14C"/>
    <a:srgbClr val="68AA3B"/>
    <a:srgbClr val="A12056"/>
    <a:srgbClr val="610E97"/>
    <a:srgbClr val="007365"/>
    <a:srgbClr val="FFFBFF"/>
    <a:srgbClr val="FCFCFC"/>
    <a:srgbClr val="B3518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4434" autoAdjust="0"/>
  </p:normalViewPr>
  <p:slideViewPr>
    <p:cSldViewPr snapToGrid="0">
      <p:cViewPr varScale="1">
        <p:scale>
          <a:sx n="61" d="100"/>
          <a:sy n="61" d="100"/>
        </p:scale>
        <p:origin x="1308" y="66"/>
      </p:cViewPr>
      <p:guideLst>
        <p:guide orient="horz" pos="2438"/>
        <p:guide pos="3163"/>
      </p:guideLst>
    </p:cSldViewPr>
  </p:slideViewPr>
  <p:notesTextViewPr>
    <p:cViewPr>
      <p:scale>
        <a:sx n="150" d="100"/>
        <a:sy n="150" d="100"/>
      </p:scale>
      <p:origin x="0" y="0"/>
    </p:cViewPr>
  </p:notesText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073033-CC99-4522-9A3B-8A0C9D65E92D}" type="datetimeFigureOut">
              <a:rPr lang="es-MX" smtClean="0"/>
              <a:t>04/06/2018</a:t>
            </a:fld>
            <a:endParaRPr lang="es-MX"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E54891-4569-430B-B077-CD15C743594B}" type="slidenum">
              <a:rPr lang="es-MX" smtClean="0"/>
              <a:t>‹Nº›</a:t>
            </a:fld>
            <a:endParaRPr lang="es-MX" dirty="0"/>
          </a:p>
        </p:txBody>
      </p:sp>
    </p:spTree>
    <p:extLst>
      <p:ext uri="{BB962C8B-B14F-4D97-AF65-F5344CB8AC3E}">
        <p14:creationId xmlns:p14="http://schemas.microsoft.com/office/powerpoint/2010/main" val="788652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FBA4B-368E-4D84-B5ED-B96F572F01A0}" type="datetimeFigureOut">
              <a:rPr lang="es-MX" smtClean="0"/>
              <a:t>04/06/2018</a:t>
            </a:fld>
            <a:endParaRPr lang="es-MX" dirty="0"/>
          </a:p>
        </p:txBody>
      </p:sp>
      <p:sp>
        <p:nvSpPr>
          <p:cNvPr id="4" name="Marcador de imagen de diapositiva 3"/>
          <p:cNvSpPr>
            <a:spLocks noGrp="1" noRot="1" noChangeAspect="1"/>
          </p:cNvSpPr>
          <p:nvPr>
            <p:ph type="sldImg" idx="2"/>
          </p:nvPr>
        </p:nvSpPr>
        <p:spPr>
          <a:xfrm>
            <a:off x="1427163" y="1143000"/>
            <a:ext cx="4003675"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29A6E-EF9A-44C3-A555-3D4190BAC155}" type="slidenum">
              <a:rPr lang="es-MX" smtClean="0"/>
              <a:t>‹Nº›</a:t>
            </a:fld>
            <a:endParaRPr lang="es-MX" dirty="0"/>
          </a:p>
        </p:txBody>
      </p:sp>
    </p:spTree>
    <p:extLst>
      <p:ext uri="{BB962C8B-B14F-4D97-AF65-F5344CB8AC3E}">
        <p14:creationId xmlns:p14="http://schemas.microsoft.com/office/powerpoint/2010/main" val="13370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1529A6E-EF9A-44C3-A555-3D4190BAC155}" type="slidenum">
              <a:rPr lang="es-MX" smtClean="0"/>
              <a:t>28</a:t>
            </a:fld>
            <a:endParaRPr lang="es-MX" dirty="0"/>
          </a:p>
        </p:txBody>
      </p:sp>
    </p:spTree>
    <p:extLst>
      <p:ext uri="{BB962C8B-B14F-4D97-AF65-F5344CB8AC3E}">
        <p14:creationId xmlns:p14="http://schemas.microsoft.com/office/powerpoint/2010/main" val="159923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3309" y="1266815"/>
            <a:ext cx="8537496" cy="2694893"/>
          </a:xfrm>
        </p:spPr>
        <p:txBody>
          <a:bodyPr anchor="b"/>
          <a:lstStyle>
            <a:lvl1pPr algn="ctr">
              <a:defRPr sz="659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55514" y="4065633"/>
            <a:ext cx="7533085" cy="1868865"/>
          </a:xfrm>
        </p:spPr>
        <p:txBody>
          <a:bodyPr/>
          <a:lstStyle>
            <a:lvl1pPr marL="0" indent="0" algn="ctr">
              <a:buNone/>
              <a:defRPr sz="2636"/>
            </a:lvl1pPr>
            <a:lvl2pPr marL="502188" indent="0" algn="ctr">
              <a:buNone/>
              <a:defRPr sz="2197"/>
            </a:lvl2pPr>
            <a:lvl3pPr marL="1004377" indent="0" algn="ctr">
              <a:buNone/>
              <a:defRPr sz="1977"/>
            </a:lvl3pPr>
            <a:lvl4pPr marL="1506565" indent="0" algn="ctr">
              <a:buNone/>
              <a:defRPr sz="1757"/>
            </a:lvl4pPr>
            <a:lvl5pPr marL="2008754" indent="0" algn="ctr">
              <a:buNone/>
              <a:defRPr sz="1757"/>
            </a:lvl5pPr>
            <a:lvl6pPr marL="2510942" indent="0" algn="ctr">
              <a:buNone/>
              <a:defRPr sz="1757"/>
            </a:lvl6pPr>
            <a:lvl7pPr marL="3013131" indent="0" algn="ctr">
              <a:buNone/>
              <a:defRPr sz="1757"/>
            </a:lvl7pPr>
            <a:lvl8pPr marL="3515319" indent="0" algn="ctr">
              <a:buNone/>
              <a:defRPr sz="1757"/>
            </a:lvl8pPr>
            <a:lvl9pPr marL="4017508" indent="0" algn="ctr">
              <a:buNone/>
              <a:defRPr sz="175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127617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410991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7819" y="412118"/>
            <a:ext cx="2165762" cy="655984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0533" y="412118"/>
            <a:ext cx="6371734" cy="655984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50398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242951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302" y="1929789"/>
            <a:ext cx="8663047" cy="3219895"/>
          </a:xfrm>
        </p:spPr>
        <p:txBody>
          <a:bodyPr anchor="b"/>
          <a:lstStyle>
            <a:lvl1pPr>
              <a:defRPr sz="659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02" y="5180145"/>
            <a:ext cx="8663047" cy="1693267"/>
          </a:xfrm>
        </p:spPr>
        <p:txBody>
          <a:bodyPr/>
          <a:lstStyle>
            <a:lvl1pPr marL="0" indent="0">
              <a:buNone/>
              <a:defRPr sz="2636">
                <a:solidFill>
                  <a:schemeClr val="tx1"/>
                </a:solidFill>
              </a:defRPr>
            </a:lvl1pPr>
            <a:lvl2pPr marL="502188" indent="0">
              <a:buNone/>
              <a:defRPr sz="2197">
                <a:solidFill>
                  <a:schemeClr val="tx1">
                    <a:tint val="75000"/>
                  </a:schemeClr>
                </a:solidFill>
              </a:defRPr>
            </a:lvl2pPr>
            <a:lvl3pPr marL="1004377" indent="0">
              <a:buNone/>
              <a:defRPr sz="1977">
                <a:solidFill>
                  <a:schemeClr val="tx1">
                    <a:tint val="75000"/>
                  </a:schemeClr>
                </a:solidFill>
              </a:defRPr>
            </a:lvl3pPr>
            <a:lvl4pPr marL="1506565" indent="0">
              <a:buNone/>
              <a:defRPr sz="1757">
                <a:solidFill>
                  <a:schemeClr val="tx1">
                    <a:tint val="75000"/>
                  </a:schemeClr>
                </a:solidFill>
              </a:defRPr>
            </a:lvl4pPr>
            <a:lvl5pPr marL="2008754" indent="0">
              <a:buNone/>
              <a:defRPr sz="1757">
                <a:solidFill>
                  <a:schemeClr val="tx1">
                    <a:tint val="75000"/>
                  </a:schemeClr>
                </a:solidFill>
              </a:defRPr>
            </a:lvl5pPr>
            <a:lvl6pPr marL="2510942" indent="0">
              <a:buNone/>
              <a:defRPr sz="1757">
                <a:solidFill>
                  <a:schemeClr val="tx1">
                    <a:tint val="75000"/>
                  </a:schemeClr>
                </a:solidFill>
              </a:defRPr>
            </a:lvl6pPr>
            <a:lvl7pPr marL="3013131" indent="0">
              <a:buNone/>
              <a:defRPr sz="1757">
                <a:solidFill>
                  <a:schemeClr val="tx1">
                    <a:tint val="75000"/>
                  </a:schemeClr>
                </a:solidFill>
              </a:defRPr>
            </a:lvl7pPr>
            <a:lvl8pPr marL="3515319" indent="0">
              <a:buNone/>
              <a:defRPr sz="1757">
                <a:solidFill>
                  <a:schemeClr val="tx1">
                    <a:tint val="75000"/>
                  </a:schemeClr>
                </a:solidFill>
              </a:defRPr>
            </a:lvl8pPr>
            <a:lvl9pPr marL="4017508" indent="0">
              <a:buNone/>
              <a:defRPr sz="1757">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34579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0533" y="2060590"/>
            <a:ext cx="4268748" cy="491137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4832" y="2060590"/>
            <a:ext cx="4268748" cy="491137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329044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1841" y="412120"/>
            <a:ext cx="8663047" cy="149616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1842" y="1897535"/>
            <a:ext cx="4249130" cy="929953"/>
          </a:xfrm>
        </p:spPr>
        <p:txBody>
          <a:bodyPr anchor="b"/>
          <a:lstStyle>
            <a:lvl1pPr marL="0" indent="0">
              <a:buNone/>
              <a:defRPr sz="2636" b="1"/>
            </a:lvl1pPr>
            <a:lvl2pPr marL="502188" indent="0">
              <a:buNone/>
              <a:defRPr sz="2197" b="1"/>
            </a:lvl2pPr>
            <a:lvl3pPr marL="1004377" indent="0">
              <a:buNone/>
              <a:defRPr sz="1977" b="1"/>
            </a:lvl3pPr>
            <a:lvl4pPr marL="1506565" indent="0">
              <a:buNone/>
              <a:defRPr sz="1757" b="1"/>
            </a:lvl4pPr>
            <a:lvl5pPr marL="2008754" indent="0">
              <a:buNone/>
              <a:defRPr sz="1757" b="1"/>
            </a:lvl5pPr>
            <a:lvl6pPr marL="2510942" indent="0">
              <a:buNone/>
              <a:defRPr sz="1757" b="1"/>
            </a:lvl6pPr>
            <a:lvl7pPr marL="3013131" indent="0">
              <a:buNone/>
              <a:defRPr sz="1757" b="1"/>
            </a:lvl7pPr>
            <a:lvl8pPr marL="3515319" indent="0">
              <a:buNone/>
              <a:defRPr sz="1757" b="1"/>
            </a:lvl8pPr>
            <a:lvl9pPr marL="4017508" indent="0">
              <a:buNone/>
              <a:defRPr sz="1757" b="1"/>
            </a:lvl9pPr>
          </a:lstStyle>
          <a:p>
            <a:pPr lvl="0"/>
            <a:r>
              <a:rPr lang="es-ES"/>
              <a:t>Haga clic para modificar el estilo de texto del patrón</a:t>
            </a:r>
          </a:p>
        </p:txBody>
      </p:sp>
      <p:sp>
        <p:nvSpPr>
          <p:cNvPr id="4" name="Content Placeholder 3"/>
          <p:cNvSpPr>
            <a:spLocks noGrp="1"/>
          </p:cNvSpPr>
          <p:nvPr>
            <p:ph sz="half" idx="2"/>
          </p:nvPr>
        </p:nvSpPr>
        <p:spPr>
          <a:xfrm>
            <a:off x="691842" y="2827487"/>
            <a:ext cx="4249130" cy="41588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4833" y="1897535"/>
            <a:ext cx="4270056" cy="929953"/>
          </a:xfrm>
        </p:spPr>
        <p:txBody>
          <a:bodyPr anchor="b"/>
          <a:lstStyle>
            <a:lvl1pPr marL="0" indent="0">
              <a:buNone/>
              <a:defRPr sz="2636" b="1"/>
            </a:lvl1pPr>
            <a:lvl2pPr marL="502188" indent="0">
              <a:buNone/>
              <a:defRPr sz="2197" b="1"/>
            </a:lvl2pPr>
            <a:lvl3pPr marL="1004377" indent="0">
              <a:buNone/>
              <a:defRPr sz="1977" b="1"/>
            </a:lvl3pPr>
            <a:lvl4pPr marL="1506565" indent="0">
              <a:buNone/>
              <a:defRPr sz="1757" b="1"/>
            </a:lvl4pPr>
            <a:lvl5pPr marL="2008754" indent="0">
              <a:buNone/>
              <a:defRPr sz="1757" b="1"/>
            </a:lvl5pPr>
            <a:lvl6pPr marL="2510942" indent="0">
              <a:buNone/>
              <a:defRPr sz="1757" b="1"/>
            </a:lvl6pPr>
            <a:lvl7pPr marL="3013131" indent="0">
              <a:buNone/>
              <a:defRPr sz="1757" b="1"/>
            </a:lvl7pPr>
            <a:lvl8pPr marL="3515319" indent="0">
              <a:buNone/>
              <a:defRPr sz="1757" b="1"/>
            </a:lvl8pPr>
            <a:lvl9pPr marL="4017508" indent="0">
              <a:buNone/>
              <a:defRPr sz="1757" b="1"/>
            </a:lvl9pPr>
          </a:lstStyle>
          <a:p>
            <a:pPr lvl="0"/>
            <a:r>
              <a:rPr lang="es-ES"/>
              <a:t>Haga clic para modificar el estilo de texto del patrón</a:t>
            </a:r>
          </a:p>
        </p:txBody>
      </p:sp>
      <p:sp>
        <p:nvSpPr>
          <p:cNvPr id="6" name="Content Placeholder 5"/>
          <p:cNvSpPr>
            <a:spLocks noGrp="1"/>
          </p:cNvSpPr>
          <p:nvPr>
            <p:ph sz="quarter" idx="4"/>
          </p:nvPr>
        </p:nvSpPr>
        <p:spPr>
          <a:xfrm>
            <a:off x="5084833" y="2827487"/>
            <a:ext cx="4270056" cy="41588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290052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364796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247242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1841" y="516043"/>
            <a:ext cx="3239488" cy="1806152"/>
          </a:xfrm>
        </p:spPr>
        <p:txBody>
          <a:bodyPr anchor="b"/>
          <a:lstStyle>
            <a:lvl1pPr>
              <a:defRPr sz="3515"/>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70056" y="1114512"/>
            <a:ext cx="5084832" cy="5500879"/>
          </a:xfrm>
        </p:spPr>
        <p:txBody>
          <a:bodyPr/>
          <a:lstStyle>
            <a:lvl1pPr>
              <a:defRPr sz="3515"/>
            </a:lvl1pPr>
            <a:lvl2pPr>
              <a:defRPr sz="3076"/>
            </a:lvl2pPr>
            <a:lvl3pPr>
              <a:defRPr sz="2636"/>
            </a:lvl3pPr>
            <a:lvl4pPr>
              <a:defRPr sz="2197"/>
            </a:lvl4pPr>
            <a:lvl5pPr>
              <a:defRPr sz="2197"/>
            </a:lvl5pPr>
            <a:lvl6pPr>
              <a:defRPr sz="2197"/>
            </a:lvl6pPr>
            <a:lvl7pPr>
              <a:defRPr sz="2197"/>
            </a:lvl7pPr>
            <a:lvl8pPr>
              <a:defRPr sz="2197"/>
            </a:lvl8pPr>
            <a:lvl9pPr>
              <a:defRPr sz="219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1841" y="2322195"/>
            <a:ext cx="3239488" cy="4302153"/>
          </a:xfrm>
        </p:spPr>
        <p:txBody>
          <a:bodyPr/>
          <a:lstStyle>
            <a:lvl1pPr marL="0" indent="0">
              <a:buNone/>
              <a:defRPr sz="1757"/>
            </a:lvl1pPr>
            <a:lvl2pPr marL="502188" indent="0">
              <a:buNone/>
              <a:defRPr sz="1538"/>
            </a:lvl2pPr>
            <a:lvl3pPr marL="1004377" indent="0">
              <a:buNone/>
              <a:defRPr sz="1318"/>
            </a:lvl3pPr>
            <a:lvl4pPr marL="1506565" indent="0">
              <a:buNone/>
              <a:defRPr sz="1098"/>
            </a:lvl4pPr>
            <a:lvl5pPr marL="2008754" indent="0">
              <a:buNone/>
              <a:defRPr sz="1098"/>
            </a:lvl5pPr>
            <a:lvl6pPr marL="2510942" indent="0">
              <a:buNone/>
              <a:defRPr sz="1098"/>
            </a:lvl6pPr>
            <a:lvl7pPr marL="3013131" indent="0">
              <a:buNone/>
              <a:defRPr sz="1098"/>
            </a:lvl7pPr>
            <a:lvl8pPr marL="3515319" indent="0">
              <a:buNone/>
              <a:defRPr sz="1098"/>
            </a:lvl8pPr>
            <a:lvl9pPr marL="4017508" indent="0">
              <a:buNone/>
              <a:defRPr sz="1098"/>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173438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1841" y="516043"/>
            <a:ext cx="3239488" cy="1806152"/>
          </a:xfrm>
        </p:spPr>
        <p:txBody>
          <a:bodyPr anchor="b"/>
          <a:lstStyle>
            <a:lvl1pPr>
              <a:defRPr sz="351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70056" y="1114512"/>
            <a:ext cx="5084832" cy="5500879"/>
          </a:xfrm>
        </p:spPr>
        <p:txBody>
          <a:bodyPr anchor="t"/>
          <a:lstStyle>
            <a:lvl1pPr marL="0" indent="0">
              <a:buNone/>
              <a:defRPr sz="3515"/>
            </a:lvl1pPr>
            <a:lvl2pPr marL="502188" indent="0">
              <a:buNone/>
              <a:defRPr sz="3076"/>
            </a:lvl2pPr>
            <a:lvl3pPr marL="1004377" indent="0">
              <a:buNone/>
              <a:defRPr sz="2636"/>
            </a:lvl3pPr>
            <a:lvl4pPr marL="1506565" indent="0">
              <a:buNone/>
              <a:defRPr sz="2197"/>
            </a:lvl4pPr>
            <a:lvl5pPr marL="2008754" indent="0">
              <a:buNone/>
              <a:defRPr sz="2197"/>
            </a:lvl5pPr>
            <a:lvl6pPr marL="2510942" indent="0">
              <a:buNone/>
              <a:defRPr sz="2197"/>
            </a:lvl6pPr>
            <a:lvl7pPr marL="3013131" indent="0">
              <a:buNone/>
              <a:defRPr sz="2197"/>
            </a:lvl7pPr>
            <a:lvl8pPr marL="3515319" indent="0">
              <a:buNone/>
              <a:defRPr sz="2197"/>
            </a:lvl8pPr>
            <a:lvl9pPr marL="4017508" indent="0">
              <a:buNone/>
              <a:defRPr sz="2197"/>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91841" y="2322195"/>
            <a:ext cx="3239488" cy="4302153"/>
          </a:xfrm>
        </p:spPr>
        <p:txBody>
          <a:bodyPr/>
          <a:lstStyle>
            <a:lvl1pPr marL="0" indent="0">
              <a:buNone/>
              <a:defRPr sz="1757"/>
            </a:lvl1pPr>
            <a:lvl2pPr marL="502188" indent="0">
              <a:buNone/>
              <a:defRPr sz="1538"/>
            </a:lvl2pPr>
            <a:lvl3pPr marL="1004377" indent="0">
              <a:buNone/>
              <a:defRPr sz="1318"/>
            </a:lvl3pPr>
            <a:lvl4pPr marL="1506565" indent="0">
              <a:buNone/>
              <a:defRPr sz="1098"/>
            </a:lvl4pPr>
            <a:lvl5pPr marL="2008754" indent="0">
              <a:buNone/>
              <a:defRPr sz="1098"/>
            </a:lvl5pPr>
            <a:lvl6pPr marL="2510942" indent="0">
              <a:buNone/>
              <a:defRPr sz="1098"/>
            </a:lvl6pPr>
            <a:lvl7pPr marL="3013131" indent="0">
              <a:buNone/>
              <a:defRPr sz="1098"/>
            </a:lvl7pPr>
            <a:lvl8pPr marL="3515319" indent="0">
              <a:buNone/>
              <a:defRPr sz="1098"/>
            </a:lvl8pPr>
            <a:lvl9pPr marL="4017508" indent="0">
              <a:buNone/>
              <a:defRPr sz="1098"/>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3B7A6B1-A13A-42DF-8FCB-7C468E6A884F}" type="datetimeFigureOut">
              <a:rPr lang="es-MX" smtClean="0"/>
              <a:t>04/06/2018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87ECF2AE-E668-42ED-ADE2-93D4311D78FC}" type="slidenum">
              <a:rPr lang="es-MX" smtClean="0"/>
              <a:t>‹Nº›</a:t>
            </a:fld>
            <a:endParaRPr lang="es-MX" dirty="0"/>
          </a:p>
        </p:txBody>
      </p:sp>
    </p:spTree>
    <p:extLst>
      <p:ext uri="{BB962C8B-B14F-4D97-AF65-F5344CB8AC3E}">
        <p14:creationId xmlns:p14="http://schemas.microsoft.com/office/powerpoint/2010/main" val="123214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0533" y="412120"/>
            <a:ext cx="8663047" cy="149616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0533" y="2060590"/>
            <a:ext cx="8663047" cy="491137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90533" y="7174437"/>
            <a:ext cx="2259925" cy="412118"/>
          </a:xfrm>
          <a:prstGeom prst="rect">
            <a:avLst/>
          </a:prstGeom>
        </p:spPr>
        <p:txBody>
          <a:bodyPr vert="horz" lIns="91440" tIns="45720" rIns="91440" bIns="45720" rtlCol="0" anchor="ctr"/>
          <a:lstStyle>
            <a:lvl1pPr algn="l">
              <a:defRPr sz="1318">
                <a:solidFill>
                  <a:schemeClr val="tx1">
                    <a:tint val="75000"/>
                  </a:schemeClr>
                </a:solidFill>
              </a:defRPr>
            </a:lvl1pPr>
          </a:lstStyle>
          <a:p>
            <a:fld id="{D3B7A6B1-A13A-42DF-8FCB-7C468E6A884F}" type="datetimeFigureOut">
              <a:rPr lang="es-MX" smtClean="0"/>
              <a:t>04/06/2018</a:t>
            </a:fld>
            <a:endParaRPr lang="es-MX" dirty="0"/>
          </a:p>
        </p:txBody>
      </p:sp>
      <p:sp>
        <p:nvSpPr>
          <p:cNvPr id="5" name="Footer Placeholder 4"/>
          <p:cNvSpPr>
            <a:spLocks noGrp="1"/>
          </p:cNvSpPr>
          <p:nvPr>
            <p:ph type="ftr" sz="quarter" idx="3"/>
          </p:nvPr>
        </p:nvSpPr>
        <p:spPr>
          <a:xfrm>
            <a:off x="3327113" y="7174437"/>
            <a:ext cx="3389888" cy="412118"/>
          </a:xfrm>
          <a:prstGeom prst="rect">
            <a:avLst/>
          </a:prstGeom>
        </p:spPr>
        <p:txBody>
          <a:bodyPr vert="horz" lIns="91440" tIns="45720" rIns="91440" bIns="45720" rtlCol="0" anchor="ctr"/>
          <a:lstStyle>
            <a:lvl1pPr algn="ctr">
              <a:defRPr sz="1318">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7093655" y="7174437"/>
            <a:ext cx="2259925" cy="412118"/>
          </a:xfrm>
          <a:prstGeom prst="rect">
            <a:avLst/>
          </a:prstGeom>
        </p:spPr>
        <p:txBody>
          <a:bodyPr vert="horz" lIns="91440" tIns="45720" rIns="91440" bIns="45720" rtlCol="0" anchor="ctr"/>
          <a:lstStyle>
            <a:lvl1pPr algn="r">
              <a:defRPr sz="1318">
                <a:solidFill>
                  <a:schemeClr val="tx1">
                    <a:tint val="75000"/>
                  </a:schemeClr>
                </a:solidFill>
              </a:defRPr>
            </a:lvl1pPr>
          </a:lstStyle>
          <a:p>
            <a:fld id="{87ECF2AE-E668-42ED-ADE2-93D4311D78FC}" type="slidenum">
              <a:rPr lang="es-MX" smtClean="0"/>
              <a:t>‹Nº›</a:t>
            </a:fld>
            <a:endParaRPr lang="es-MX" dirty="0"/>
          </a:p>
        </p:txBody>
      </p:sp>
    </p:spTree>
    <p:extLst>
      <p:ext uri="{BB962C8B-B14F-4D97-AF65-F5344CB8AC3E}">
        <p14:creationId xmlns:p14="http://schemas.microsoft.com/office/powerpoint/2010/main" val="198079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p:titleStyle>
    <p:body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p:bodyStyle>
    <p:otherStyle>
      <a:defPPr>
        <a:defRPr lang="en-US"/>
      </a:defPPr>
      <a:lvl1pPr marL="0" algn="l" defTabSz="1004377" rtl="0" eaLnBrk="1" latinLnBrk="0" hangingPunct="1">
        <a:defRPr sz="1977" kern="1200">
          <a:solidFill>
            <a:schemeClr val="tx1"/>
          </a:solidFill>
          <a:latin typeface="+mn-lt"/>
          <a:ea typeface="+mn-ea"/>
          <a:cs typeface="+mn-cs"/>
        </a:defRPr>
      </a:lvl1pPr>
      <a:lvl2pPr marL="502188" algn="l" defTabSz="1004377" rtl="0" eaLnBrk="1" latinLnBrk="0" hangingPunct="1">
        <a:defRPr sz="1977" kern="1200">
          <a:solidFill>
            <a:schemeClr val="tx1"/>
          </a:solidFill>
          <a:latin typeface="+mn-lt"/>
          <a:ea typeface="+mn-ea"/>
          <a:cs typeface="+mn-cs"/>
        </a:defRPr>
      </a:lvl2pPr>
      <a:lvl3pPr marL="1004377" algn="l" defTabSz="1004377" rtl="0" eaLnBrk="1" latinLnBrk="0" hangingPunct="1">
        <a:defRPr sz="1977" kern="1200">
          <a:solidFill>
            <a:schemeClr val="tx1"/>
          </a:solidFill>
          <a:latin typeface="+mn-lt"/>
          <a:ea typeface="+mn-ea"/>
          <a:cs typeface="+mn-cs"/>
        </a:defRPr>
      </a:lvl3pPr>
      <a:lvl4pPr marL="1506565" algn="l" defTabSz="1004377" rtl="0" eaLnBrk="1" latinLnBrk="0" hangingPunct="1">
        <a:defRPr sz="1977" kern="1200">
          <a:solidFill>
            <a:schemeClr val="tx1"/>
          </a:solidFill>
          <a:latin typeface="+mn-lt"/>
          <a:ea typeface="+mn-ea"/>
          <a:cs typeface="+mn-cs"/>
        </a:defRPr>
      </a:lvl4pPr>
      <a:lvl5pPr marL="2008754" algn="l" defTabSz="1004377" rtl="0" eaLnBrk="1" latinLnBrk="0" hangingPunct="1">
        <a:defRPr sz="1977" kern="1200">
          <a:solidFill>
            <a:schemeClr val="tx1"/>
          </a:solidFill>
          <a:latin typeface="+mn-lt"/>
          <a:ea typeface="+mn-ea"/>
          <a:cs typeface="+mn-cs"/>
        </a:defRPr>
      </a:lvl5pPr>
      <a:lvl6pPr marL="2510942" algn="l" defTabSz="1004377" rtl="0" eaLnBrk="1" latinLnBrk="0" hangingPunct="1">
        <a:defRPr sz="1977" kern="1200">
          <a:solidFill>
            <a:schemeClr val="tx1"/>
          </a:solidFill>
          <a:latin typeface="+mn-lt"/>
          <a:ea typeface="+mn-ea"/>
          <a:cs typeface="+mn-cs"/>
        </a:defRPr>
      </a:lvl6pPr>
      <a:lvl7pPr marL="3013131" algn="l" defTabSz="1004377" rtl="0" eaLnBrk="1" latinLnBrk="0" hangingPunct="1">
        <a:defRPr sz="1977" kern="1200">
          <a:solidFill>
            <a:schemeClr val="tx1"/>
          </a:solidFill>
          <a:latin typeface="+mn-lt"/>
          <a:ea typeface="+mn-ea"/>
          <a:cs typeface="+mn-cs"/>
        </a:defRPr>
      </a:lvl7pPr>
      <a:lvl8pPr marL="3515319" algn="l" defTabSz="1004377" rtl="0" eaLnBrk="1" latinLnBrk="0" hangingPunct="1">
        <a:defRPr sz="1977" kern="1200">
          <a:solidFill>
            <a:schemeClr val="tx1"/>
          </a:solidFill>
          <a:latin typeface="+mn-lt"/>
          <a:ea typeface="+mn-ea"/>
          <a:cs typeface="+mn-cs"/>
        </a:defRPr>
      </a:lvl8pPr>
      <a:lvl9pPr marL="4017508" algn="l" defTabSz="1004377" rtl="0" eaLnBrk="1" latinLnBrk="0" hangingPunct="1">
        <a:defRPr sz="19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hyperlink" Target="https://youtu.be/k9_iHJjwIBw"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youtu.be/tUdGNX645f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116537" y="0"/>
            <a:ext cx="5480699" cy="2770910"/>
          </a:xfrm>
          <a:prstGeom prst="rect">
            <a:avLst/>
          </a:prstGeom>
        </p:spPr>
        <p:txBody>
          <a:bodyPr vert="horz" lIns="91440" tIns="45720" rIns="91440" bIns="45720" rtlCol="0" anchor="ctr">
            <a:normAutofit lnSpcReduction="1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a:solidFill>
                  <a:srgbClr val="FCFCFC"/>
                </a:solidFill>
                <a:effectLst>
                  <a:outerShdw blurRad="38100" dist="38100" dir="2700000" algn="tl">
                    <a:srgbClr val="000000">
                      <a:alpha val="43137"/>
                    </a:srgbClr>
                  </a:outerShdw>
                </a:effectLst>
              </a:rPr>
              <a:t>MEJORAS DEL SISTEMA DE PORTALES DE OBLIGACIONES DE TRANSPARENCIA (SIPOT)</a:t>
            </a:r>
            <a:br>
              <a:rPr lang="es-MX" sz="3600" dirty="0">
                <a:solidFill>
                  <a:srgbClr val="FCFCFC"/>
                </a:solidFill>
              </a:rPr>
            </a:br>
            <a:endParaRPr lang="es-MX" sz="3600" dirty="0">
              <a:solidFill>
                <a:srgbClr val="FCFCFC"/>
              </a:solidFill>
            </a:endParaRPr>
          </a:p>
        </p:txBody>
      </p:sp>
      <p:sp>
        <p:nvSpPr>
          <p:cNvPr id="8" name="Subtítulo 2"/>
          <p:cNvSpPr txBox="1">
            <a:spLocks/>
          </p:cNvSpPr>
          <p:nvPr/>
        </p:nvSpPr>
        <p:spPr>
          <a:xfrm>
            <a:off x="0" y="2222432"/>
            <a:ext cx="7631083" cy="800827"/>
          </a:xfrm>
          <a:prstGeom prst="rect">
            <a:avLst/>
          </a:prstGeom>
        </p:spPr>
        <p:txBody>
          <a:bodyPr vert="horz" lIns="91440" tIns="45720" rIns="91440" bIns="45720" rtlCol="0">
            <a:no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marL="0" indent="0">
              <a:spcBef>
                <a:spcPts val="0"/>
              </a:spcBef>
              <a:buNone/>
            </a:pPr>
            <a:r>
              <a:rPr lang="es-MX" sz="2400" dirty="0">
                <a:solidFill>
                  <a:srgbClr val="FCFCFC"/>
                </a:solidFill>
                <a:latin typeface="Century Gothic" panose="020B0502020202020204" pitchFamily="34" charset="0"/>
              </a:rPr>
              <a:t>http://www.plataformadetransparencia.org.mx</a:t>
            </a:r>
          </a:p>
        </p:txBody>
      </p:sp>
    </p:spTree>
    <p:extLst>
      <p:ext uri="{BB962C8B-B14F-4D97-AF65-F5344CB8AC3E}">
        <p14:creationId xmlns:p14="http://schemas.microsoft.com/office/powerpoint/2010/main" val="207017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7976949" cy="540917"/>
          </a:xfrm>
        </p:spPr>
        <p:txBody>
          <a:bodyPr>
            <a:noAutofit/>
          </a:bodyPr>
          <a:lstStyle/>
          <a:p>
            <a:pPr algn="ctr"/>
            <a:r>
              <a:rPr lang="es-MX" sz="4800" dirty="0">
                <a:solidFill>
                  <a:prstClr val="white"/>
                </a:solidFill>
              </a:rPr>
              <a:t>Botones de Acción </a:t>
            </a:r>
            <a:endParaRPr lang="es-MX" sz="3600" dirty="0"/>
          </a:p>
        </p:txBody>
      </p:sp>
      <p:pic>
        <p:nvPicPr>
          <p:cNvPr id="8" name="Marcador de contenido 7"/>
          <p:cNvPicPr>
            <a:picLocks noGrp="1" noChangeAspect="1"/>
          </p:cNvPicPr>
          <p:nvPr>
            <p:ph idx="1"/>
          </p:nvPr>
        </p:nvPicPr>
        <p:blipFill rotWithShape="1">
          <a:blip r:embed="rId3">
            <a:extLst>
              <a:ext uri="{28A0092B-C50C-407E-A947-70E740481C1C}">
                <a14:useLocalDpi xmlns:a14="http://schemas.microsoft.com/office/drawing/2010/main" val="0"/>
              </a:ext>
            </a:extLst>
          </a:blip>
          <a:srcRect l="768" t="4348" r="1583"/>
          <a:stretch/>
        </p:blipFill>
        <p:spPr>
          <a:xfrm>
            <a:off x="69951" y="4168066"/>
            <a:ext cx="9929610" cy="2631980"/>
          </a:xfrm>
        </p:spPr>
      </p:pic>
      <p:pic>
        <p:nvPicPr>
          <p:cNvPr id="9" name="Marcador de contenido 3"/>
          <p:cNvPicPr>
            <a:picLocks noChangeAspect="1"/>
          </p:cNvPicPr>
          <p:nvPr/>
        </p:nvPicPr>
        <p:blipFill rotWithShape="1">
          <a:blip r:embed="rId4">
            <a:extLst>
              <a:ext uri="{28A0092B-C50C-407E-A947-70E740481C1C}">
                <a14:useLocalDpi xmlns:a14="http://schemas.microsoft.com/office/drawing/2010/main" val="0"/>
              </a:ext>
            </a:extLst>
          </a:blip>
          <a:srcRect t="3331"/>
          <a:stretch/>
        </p:blipFill>
        <p:spPr>
          <a:xfrm>
            <a:off x="1024716" y="2255242"/>
            <a:ext cx="7994679" cy="1515017"/>
          </a:xfrm>
          <a:prstGeom prst="rect">
            <a:avLst/>
          </a:prstGeom>
        </p:spPr>
      </p:pic>
      <p:sp>
        <p:nvSpPr>
          <p:cNvPr id="6" name="Rectángulo 5"/>
          <p:cNvSpPr/>
          <p:nvPr/>
        </p:nvSpPr>
        <p:spPr>
          <a:xfrm>
            <a:off x="3428996" y="3288700"/>
            <a:ext cx="1474633" cy="437881"/>
          </a:xfrm>
          <a:prstGeom prst="rect">
            <a:avLst/>
          </a:prstGeom>
          <a:noFill/>
          <a:ln w="7620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Rectángulo redondeado 9"/>
          <p:cNvSpPr/>
          <p:nvPr/>
        </p:nvSpPr>
        <p:spPr>
          <a:xfrm>
            <a:off x="4002108" y="6555350"/>
            <a:ext cx="1803042" cy="257576"/>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1" name="CuadroTexto 10"/>
          <p:cNvSpPr txBox="1"/>
          <p:nvPr/>
        </p:nvSpPr>
        <p:spPr>
          <a:xfrm>
            <a:off x="266700" y="1457325"/>
            <a:ext cx="9525000" cy="400110"/>
          </a:xfrm>
          <a:prstGeom prst="rect">
            <a:avLst/>
          </a:prstGeom>
          <a:noFill/>
        </p:spPr>
        <p:txBody>
          <a:bodyPr wrap="square" rtlCol="0">
            <a:spAutoFit/>
          </a:bodyPr>
          <a:lstStyle/>
          <a:p>
            <a:pPr algn="ctr"/>
            <a:r>
              <a:rPr lang="es-MX" sz="2000" dirty="0"/>
              <a:t>El campo </a:t>
            </a:r>
            <a:r>
              <a:rPr lang="es-MX" sz="2000" b="1" dirty="0"/>
              <a:t>“Buscar” </a:t>
            </a:r>
            <a:r>
              <a:rPr lang="es-MX" sz="2000" dirty="0"/>
              <a:t>reportará las unidades administrativas registradas del Sujeto Obligado.</a:t>
            </a:r>
          </a:p>
        </p:txBody>
      </p:sp>
    </p:spTree>
    <p:extLst>
      <p:ext uri="{BB962C8B-B14F-4D97-AF65-F5344CB8AC3E}">
        <p14:creationId xmlns:p14="http://schemas.microsoft.com/office/powerpoint/2010/main" val="58304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656826"/>
          </a:xfrm>
        </p:spPr>
        <p:txBody>
          <a:bodyPr>
            <a:noAutofit/>
          </a:bodyPr>
          <a:lstStyle/>
          <a:p>
            <a:pPr algn="ctr"/>
            <a:r>
              <a:rPr lang="es-MX" sz="4800" dirty="0">
                <a:solidFill>
                  <a:prstClr val="white"/>
                </a:solidFill>
              </a:rPr>
              <a:t>Botones de Acción </a:t>
            </a:r>
            <a:endParaRPr lang="es-MX" sz="4800" dirty="0"/>
          </a:p>
        </p:txBody>
      </p:sp>
      <p:pic>
        <p:nvPicPr>
          <p:cNvPr id="5" name="Marcador de contenido 3"/>
          <p:cNvPicPr>
            <a:picLocks noChangeAspect="1"/>
          </p:cNvPicPr>
          <p:nvPr/>
        </p:nvPicPr>
        <p:blipFill rotWithShape="1">
          <a:blip r:embed="rId3">
            <a:extLst>
              <a:ext uri="{28A0092B-C50C-407E-A947-70E740481C1C}">
                <a14:useLocalDpi xmlns:a14="http://schemas.microsoft.com/office/drawing/2010/main" val="0"/>
              </a:ext>
            </a:extLst>
          </a:blip>
          <a:srcRect t="3331"/>
          <a:stretch/>
        </p:blipFill>
        <p:spPr>
          <a:xfrm>
            <a:off x="170943" y="2316585"/>
            <a:ext cx="5215445" cy="1008804"/>
          </a:xfrm>
          <a:prstGeom prst="rect">
            <a:avLst/>
          </a:prstGeom>
        </p:spPr>
      </p:pic>
      <p:sp>
        <p:nvSpPr>
          <p:cNvPr id="6" name="Rectángulo 5"/>
          <p:cNvSpPr/>
          <p:nvPr/>
        </p:nvSpPr>
        <p:spPr>
          <a:xfrm>
            <a:off x="2679806" y="2986291"/>
            <a:ext cx="1063522" cy="290209"/>
          </a:xfrm>
          <a:prstGeom prst="rect">
            <a:avLst/>
          </a:prstGeom>
          <a:noFill/>
          <a:ln w="7620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Marcador de contenido 10"/>
          <p:cNvPicPr>
            <a:picLocks noGrp="1" noChangeAspect="1"/>
          </p:cNvPicPr>
          <p:nvPr>
            <p:ph idx="1"/>
          </p:nvPr>
        </p:nvPicPr>
        <p:blipFill rotWithShape="1">
          <a:blip r:embed="rId4">
            <a:extLst>
              <a:ext uri="{28A0092B-C50C-407E-A947-70E740481C1C}">
                <a14:useLocalDpi xmlns:a14="http://schemas.microsoft.com/office/drawing/2010/main" val="0"/>
              </a:ext>
            </a:extLst>
          </a:blip>
          <a:srcRect l="134" r="400"/>
          <a:stretch/>
        </p:blipFill>
        <p:spPr>
          <a:xfrm>
            <a:off x="170943" y="3975476"/>
            <a:ext cx="9701720" cy="2112134"/>
          </a:xfrm>
        </p:spPr>
      </p:pic>
      <p:sp>
        <p:nvSpPr>
          <p:cNvPr id="12" name="CuadroTexto 11"/>
          <p:cNvSpPr txBox="1"/>
          <p:nvPr/>
        </p:nvSpPr>
        <p:spPr>
          <a:xfrm>
            <a:off x="170943" y="1517792"/>
            <a:ext cx="9182637" cy="736355"/>
          </a:xfrm>
          <a:prstGeom prst="rect">
            <a:avLst/>
          </a:prstGeom>
          <a:noFill/>
        </p:spPr>
        <p:txBody>
          <a:bodyPr wrap="square" rtlCol="0">
            <a:spAutoFit/>
          </a:bodyPr>
          <a:lstStyle/>
          <a:p>
            <a:pPr algn="just">
              <a:lnSpc>
                <a:spcPct val="107000"/>
              </a:lnSpc>
              <a:spcAft>
                <a:spcPts val="800"/>
              </a:spcAft>
            </a:pPr>
            <a:r>
              <a:rPr lang="es-MX" sz="2000" dirty="0"/>
              <a:t>El campo </a:t>
            </a:r>
            <a:r>
              <a:rPr lang="es-MX" sz="2000" b="1" dirty="0"/>
              <a:t>“Agregar” </a:t>
            </a:r>
            <a:r>
              <a:rPr lang="es-MX" sz="2000" dirty="0"/>
              <a:t>permite incluir en el registro nuevas unidades administrativas del Sujeto Obligado.</a:t>
            </a:r>
          </a:p>
        </p:txBody>
      </p:sp>
      <p:pic>
        <p:nvPicPr>
          <p:cNvPr id="13" name="Imagen 1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872163" y="2185253"/>
            <a:ext cx="4000500" cy="850604"/>
          </a:xfrm>
          <a:prstGeom prst="rect">
            <a:avLst/>
          </a:prstGeom>
        </p:spPr>
      </p:pic>
      <p:sp>
        <p:nvSpPr>
          <p:cNvPr id="3" name="Elipse 2"/>
          <p:cNvSpPr/>
          <p:nvPr/>
        </p:nvSpPr>
        <p:spPr>
          <a:xfrm>
            <a:off x="1443043" y="5157800"/>
            <a:ext cx="1308203" cy="414337"/>
          </a:xfrm>
          <a:prstGeom prst="ellipse">
            <a:avLst/>
          </a:prstGeom>
          <a:noFill/>
          <a:ln w="571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MX" dirty="0"/>
          </a:p>
        </p:txBody>
      </p:sp>
      <p:sp>
        <p:nvSpPr>
          <p:cNvPr id="9" name="Elipse 8"/>
          <p:cNvSpPr/>
          <p:nvPr/>
        </p:nvSpPr>
        <p:spPr>
          <a:xfrm>
            <a:off x="5872163" y="5129223"/>
            <a:ext cx="2243137" cy="414337"/>
          </a:xfrm>
          <a:prstGeom prst="ellipse">
            <a:avLst/>
          </a:prstGeom>
          <a:noFill/>
          <a:ln w="571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MX" dirty="0"/>
          </a:p>
        </p:txBody>
      </p:sp>
      <p:sp>
        <p:nvSpPr>
          <p:cNvPr id="7" name="CuadroTexto 6"/>
          <p:cNvSpPr txBox="1"/>
          <p:nvPr/>
        </p:nvSpPr>
        <p:spPr>
          <a:xfrm>
            <a:off x="557213" y="6457962"/>
            <a:ext cx="3486150" cy="708143"/>
          </a:xfrm>
          <a:prstGeom prst="rect">
            <a:avLst/>
          </a:prstGeom>
          <a:noFill/>
        </p:spPr>
        <p:txBody>
          <a:bodyPr wrap="square" rtlCol="0">
            <a:spAutoFit/>
          </a:bodyPr>
          <a:lstStyle/>
          <a:p>
            <a:r>
              <a:rPr lang="es-MX" dirty="0"/>
              <a:t>El código lo asigna de forma automática el sistema.</a:t>
            </a:r>
          </a:p>
        </p:txBody>
      </p:sp>
      <p:sp>
        <p:nvSpPr>
          <p:cNvPr id="8" name="CuadroTexto 7"/>
          <p:cNvSpPr txBox="1"/>
          <p:nvPr/>
        </p:nvSpPr>
        <p:spPr>
          <a:xfrm>
            <a:off x="5572125" y="6449980"/>
            <a:ext cx="3228975" cy="1016047"/>
          </a:xfrm>
          <a:prstGeom prst="rect">
            <a:avLst/>
          </a:prstGeom>
          <a:noFill/>
        </p:spPr>
        <p:txBody>
          <a:bodyPr wrap="square" rtlCol="0">
            <a:spAutoFit/>
          </a:bodyPr>
          <a:lstStyle/>
          <a:p>
            <a:r>
              <a:rPr lang="es-MX" dirty="0"/>
              <a:t>Se coloca el nombre de la Unidad Administrativa que </a:t>
            </a:r>
          </a:p>
          <a:p>
            <a:r>
              <a:rPr lang="es-MX" dirty="0"/>
              <a:t>se pretende agregar.</a:t>
            </a:r>
          </a:p>
        </p:txBody>
      </p:sp>
      <p:cxnSp>
        <p:nvCxnSpPr>
          <p:cNvPr id="15" name="Conector recto de flecha 14"/>
          <p:cNvCxnSpPr/>
          <p:nvPr/>
        </p:nvCxnSpPr>
        <p:spPr>
          <a:xfrm flipH="1" flipV="1">
            <a:off x="6843700" y="5586424"/>
            <a:ext cx="1" cy="87784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2009787" y="5594406"/>
            <a:ext cx="1" cy="87784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5872163" y="2173705"/>
            <a:ext cx="4000500" cy="889790"/>
          </a:xfrm>
          <a:prstGeom prst="rect">
            <a:avLst/>
          </a:prstGeom>
          <a:noFill/>
          <a:ln w="7620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CuadroTexto 17"/>
          <p:cNvSpPr txBox="1"/>
          <p:nvPr/>
        </p:nvSpPr>
        <p:spPr>
          <a:xfrm>
            <a:off x="5915025" y="3469602"/>
            <a:ext cx="3914775" cy="400238"/>
          </a:xfrm>
          <a:prstGeom prst="rect">
            <a:avLst/>
          </a:prstGeom>
          <a:noFill/>
        </p:spPr>
        <p:txBody>
          <a:bodyPr wrap="square" rtlCol="0">
            <a:spAutoFit/>
          </a:bodyPr>
          <a:lstStyle/>
          <a:p>
            <a:r>
              <a:rPr lang="es-MX" dirty="0"/>
              <a:t>Cuadro emergente de confirmación </a:t>
            </a:r>
          </a:p>
        </p:txBody>
      </p:sp>
      <p:cxnSp>
        <p:nvCxnSpPr>
          <p:cNvPr id="21" name="Conector recto de flecha 20"/>
          <p:cNvCxnSpPr/>
          <p:nvPr/>
        </p:nvCxnSpPr>
        <p:spPr>
          <a:xfrm flipV="1">
            <a:off x="7858130" y="3080563"/>
            <a:ext cx="9525" cy="524561"/>
          </a:xfrm>
          <a:prstGeom prst="straightConnector1">
            <a:avLst/>
          </a:prstGeom>
          <a:ln w="57150">
            <a:solidFill>
              <a:srgbClr val="00736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62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t="10843"/>
          <a:stretch/>
        </p:blipFill>
        <p:spPr>
          <a:xfrm>
            <a:off x="317285" y="2546526"/>
            <a:ext cx="9452285" cy="2852412"/>
          </a:xfrm>
        </p:spPr>
      </p:pic>
      <p:sp>
        <p:nvSpPr>
          <p:cNvPr id="5" name="Rectángulo 4"/>
          <p:cNvSpPr/>
          <p:nvPr/>
        </p:nvSpPr>
        <p:spPr>
          <a:xfrm>
            <a:off x="9236990" y="4600520"/>
            <a:ext cx="232474" cy="172958"/>
          </a:xfrm>
          <a:prstGeom prst="rect">
            <a:avLst/>
          </a:prstGeom>
          <a:noFill/>
          <a:ln w="38100">
            <a:solidFill>
              <a:srgbClr val="A1205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59" y="5422215"/>
            <a:ext cx="7974310" cy="1680410"/>
          </a:xfrm>
          <a:prstGeom prst="rect">
            <a:avLst/>
          </a:prstGeom>
        </p:spPr>
      </p:pic>
      <p:pic>
        <p:nvPicPr>
          <p:cNvPr id="9" name="Imagen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63154" y="1446292"/>
            <a:ext cx="3190823" cy="751543"/>
          </a:xfrm>
          <a:prstGeom prst="rect">
            <a:avLst/>
          </a:prstGeom>
        </p:spPr>
      </p:pic>
      <p:sp>
        <p:nvSpPr>
          <p:cNvPr id="10" name="CuadroTexto 9"/>
          <p:cNvSpPr txBox="1"/>
          <p:nvPr/>
        </p:nvSpPr>
        <p:spPr>
          <a:xfrm>
            <a:off x="177800" y="1511392"/>
            <a:ext cx="5219700" cy="736677"/>
          </a:xfrm>
          <a:prstGeom prst="rect">
            <a:avLst/>
          </a:prstGeom>
          <a:noFill/>
        </p:spPr>
        <p:txBody>
          <a:bodyPr wrap="square" rtlCol="0">
            <a:spAutoFit/>
          </a:bodyPr>
          <a:lstStyle/>
          <a:p>
            <a:pPr algn="just">
              <a:lnSpc>
                <a:spcPct val="107000"/>
              </a:lnSpc>
              <a:spcAft>
                <a:spcPts val="800"/>
              </a:spcAft>
            </a:pPr>
            <a:r>
              <a:rPr lang="es-MX" sz="2000" dirty="0"/>
              <a:t>Una vez agregada la Unidad Administrativa, puede </a:t>
            </a:r>
            <a:r>
              <a:rPr lang="es-MX" sz="2000" b="1" dirty="0"/>
              <a:t>editarse</a:t>
            </a:r>
            <a:r>
              <a:rPr lang="es-MX" sz="2000" dirty="0"/>
              <a:t>.</a:t>
            </a:r>
          </a:p>
        </p:txBody>
      </p:sp>
      <p:sp>
        <p:nvSpPr>
          <p:cNvPr id="12" name="Rectángulo 11"/>
          <p:cNvSpPr/>
          <p:nvPr/>
        </p:nvSpPr>
        <p:spPr>
          <a:xfrm>
            <a:off x="4536914" y="6643715"/>
            <a:ext cx="686014" cy="206537"/>
          </a:xfrm>
          <a:prstGeom prst="rect">
            <a:avLst/>
          </a:prstGeom>
          <a:noFill/>
          <a:ln w="38100">
            <a:solidFill>
              <a:srgbClr val="00736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p>
        </p:txBody>
      </p:sp>
      <p:sp>
        <p:nvSpPr>
          <p:cNvPr id="13" name="Rectángulo 12"/>
          <p:cNvSpPr/>
          <p:nvPr/>
        </p:nvSpPr>
        <p:spPr>
          <a:xfrm>
            <a:off x="6463154" y="1423015"/>
            <a:ext cx="3190823" cy="729935"/>
          </a:xfrm>
          <a:prstGeom prst="rect">
            <a:avLst/>
          </a:prstGeom>
          <a:noFill/>
          <a:ln w="57150">
            <a:solidFill>
              <a:srgbClr val="00736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p>
        </p:txBody>
      </p:sp>
      <p:sp>
        <p:nvSpPr>
          <p:cNvPr id="14" name="CuadroTexto 13"/>
          <p:cNvSpPr txBox="1"/>
          <p:nvPr/>
        </p:nvSpPr>
        <p:spPr>
          <a:xfrm>
            <a:off x="6101177" y="2197835"/>
            <a:ext cx="3914775" cy="400238"/>
          </a:xfrm>
          <a:prstGeom prst="rect">
            <a:avLst/>
          </a:prstGeom>
          <a:noFill/>
        </p:spPr>
        <p:txBody>
          <a:bodyPr wrap="square" rtlCol="0">
            <a:spAutoFit/>
          </a:bodyPr>
          <a:lstStyle/>
          <a:p>
            <a:r>
              <a:rPr lang="es-MX" dirty="0"/>
              <a:t>Cuadro emergente de confirmación </a:t>
            </a:r>
          </a:p>
        </p:txBody>
      </p:sp>
    </p:spTree>
    <p:extLst>
      <p:ext uri="{BB962C8B-B14F-4D97-AF65-F5344CB8AC3E}">
        <p14:creationId xmlns:p14="http://schemas.microsoft.com/office/powerpoint/2010/main" val="394270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325041"/>
            <a:ext cx="10044113" cy="732631"/>
          </a:xfrm>
        </p:spPr>
        <p:txBody>
          <a:bodyPr>
            <a:noAutofit/>
          </a:bodyPr>
          <a:lstStyle/>
          <a:p>
            <a:pPr algn="ctr"/>
            <a:r>
              <a:rPr lang="es-MX" sz="2000" dirty="0">
                <a:latin typeface="+mn-lt"/>
              </a:rPr>
              <a:t>El campo </a:t>
            </a:r>
            <a:r>
              <a:rPr lang="es-MX" sz="2000" b="1" dirty="0">
                <a:latin typeface="+mn-lt"/>
              </a:rPr>
              <a:t>“Borrar” </a:t>
            </a:r>
            <a:r>
              <a:rPr lang="es-MX" sz="2000" dirty="0">
                <a:latin typeface="+mn-lt"/>
              </a:rPr>
              <a:t>permite eliminar del registro unidades administrativas del Sujeto Obligado.</a:t>
            </a:r>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475" y="1905000"/>
            <a:ext cx="9686440" cy="2721169"/>
          </a:xfrm>
        </p:spPr>
      </p:pic>
      <p:pic>
        <p:nvPicPr>
          <p:cNvPr id="5" name="Imagen 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1254" t="2879" r="2194" b="6970"/>
          <a:stretch/>
        </p:blipFill>
        <p:spPr>
          <a:xfrm>
            <a:off x="295975" y="4717177"/>
            <a:ext cx="2377375" cy="917653"/>
          </a:xfrm>
          <a:prstGeom prst="rect">
            <a:avLst/>
          </a:prstGeom>
          <a:ln w="57150">
            <a:solidFill>
              <a:srgbClr val="007365"/>
            </a:solidFill>
          </a:ln>
        </p:spPr>
      </p:pic>
      <p:pic>
        <p:nvPicPr>
          <p:cNvPr id="6" name="Imagen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348593" y="4737391"/>
            <a:ext cx="2885714" cy="619048"/>
          </a:xfrm>
          <a:prstGeom prst="rect">
            <a:avLst/>
          </a:prstGeom>
          <a:ln w="57150">
            <a:solidFill>
              <a:srgbClr val="007365"/>
            </a:solidFill>
          </a:ln>
        </p:spPr>
      </p:pic>
      <p:pic>
        <p:nvPicPr>
          <p:cNvPr id="7" name="Imagen 6"/>
          <p:cNvPicPr>
            <a:picLocks noChangeAspect="1"/>
          </p:cNvPicPr>
          <p:nvPr/>
        </p:nvPicPr>
        <p:blipFill rotWithShape="1">
          <a:blip r:embed="rId8">
            <a:extLst>
              <a:ext uri="{28A0092B-C50C-407E-A947-70E740481C1C}">
                <a14:useLocalDpi xmlns:a14="http://schemas.microsoft.com/office/drawing/2010/main" val="0"/>
              </a:ext>
            </a:extLst>
          </a:blip>
          <a:srcRect t="24247"/>
          <a:stretch/>
        </p:blipFill>
        <p:spPr>
          <a:xfrm>
            <a:off x="232475" y="5749305"/>
            <a:ext cx="8200325" cy="1736844"/>
          </a:xfrm>
          <a:prstGeom prst="rect">
            <a:avLst/>
          </a:prstGeom>
        </p:spPr>
      </p:pic>
      <p:sp>
        <p:nvSpPr>
          <p:cNvPr id="8" name="CuadroTexto 7"/>
          <p:cNvSpPr txBox="1"/>
          <p:nvPr/>
        </p:nvSpPr>
        <p:spPr>
          <a:xfrm>
            <a:off x="232475" y="2743200"/>
            <a:ext cx="2967925" cy="70814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Al seleccionar el campo se habilita la acción “Borrar”</a:t>
            </a:r>
          </a:p>
        </p:txBody>
      </p:sp>
      <p:cxnSp>
        <p:nvCxnSpPr>
          <p:cNvPr id="10" name="Conector recto de flecha 9"/>
          <p:cNvCxnSpPr/>
          <p:nvPr/>
        </p:nvCxnSpPr>
        <p:spPr>
          <a:xfrm>
            <a:off x="728633" y="3429000"/>
            <a:ext cx="0" cy="438150"/>
          </a:xfrm>
          <a:prstGeom prst="straightConnector1">
            <a:avLst/>
          </a:prstGeom>
          <a:ln w="76200">
            <a:solidFill>
              <a:srgbClr val="68AA3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8" idx="3"/>
          </p:cNvCxnSpPr>
          <p:nvPr/>
        </p:nvCxnSpPr>
        <p:spPr>
          <a:xfrm flipV="1">
            <a:off x="3200400" y="2533650"/>
            <a:ext cx="2571750" cy="563622"/>
          </a:xfrm>
          <a:prstGeom prst="straightConnector1">
            <a:avLst/>
          </a:prstGeom>
          <a:ln w="7620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5791200" y="2324100"/>
            <a:ext cx="704850" cy="190500"/>
          </a:xfrm>
          <a:prstGeom prst="rect">
            <a:avLst/>
          </a:prstGeom>
          <a:noFill/>
          <a:ln w="5715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CuadroTexto 17"/>
          <p:cNvSpPr txBox="1"/>
          <p:nvPr/>
        </p:nvSpPr>
        <p:spPr>
          <a:xfrm>
            <a:off x="3142546" y="4796010"/>
            <a:ext cx="1600200" cy="708143"/>
          </a:xfrm>
          <a:prstGeom prst="rect">
            <a:avLst/>
          </a:prstGeom>
          <a:noFill/>
        </p:spPr>
        <p:txBody>
          <a:bodyPr wrap="square" rtlCol="0">
            <a:spAutoFit/>
          </a:bodyPr>
          <a:lstStyle/>
          <a:p>
            <a:r>
              <a:rPr lang="es-MX" dirty="0"/>
              <a:t>Ventana de Seguridad</a:t>
            </a:r>
          </a:p>
        </p:txBody>
      </p:sp>
      <p:sp>
        <p:nvSpPr>
          <p:cNvPr id="19" name="CuadroTexto 18"/>
          <p:cNvSpPr txBox="1"/>
          <p:nvPr/>
        </p:nvSpPr>
        <p:spPr>
          <a:xfrm>
            <a:off x="5791200" y="5349067"/>
            <a:ext cx="3914775" cy="400238"/>
          </a:xfrm>
          <a:prstGeom prst="rect">
            <a:avLst/>
          </a:prstGeom>
          <a:noFill/>
        </p:spPr>
        <p:txBody>
          <a:bodyPr wrap="square" rtlCol="0">
            <a:spAutoFit/>
          </a:bodyPr>
          <a:lstStyle/>
          <a:p>
            <a:r>
              <a:rPr lang="es-MX" dirty="0"/>
              <a:t>Cuadro emergente de confirmación </a:t>
            </a:r>
          </a:p>
        </p:txBody>
      </p:sp>
      <p:cxnSp>
        <p:nvCxnSpPr>
          <p:cNvPr id="21" name="Conector recto de flecha 20"/>
          <p:cNvCxnSpPr/>
          <p:nvPr/>
        </p:nvCxnSpPr>
        <p:spPr>
          <a:xfrm flipH="1">
            <a:off x="2736850" y="5175482"/>
            <a:ext cx="469196" cy="522"/>
          </a:xfrm>
          <a:prstGeom prst="straightConnector1">
            <a:avLst/>
          </a:prstGeom>
          <a:ln w="57150">
            <a:solidFill>
              <a:srgbClr val="007365"/>
            </a:solidFill>
            <a:tailEnd type="triangle"/>
          </a:ln>
        </p:spPr>
        <p:style>
          <a:lnRef idx="1">
            <a:schemeClr val="accent1"/>
          </a:lnRef>
          <a:fillRef idx="0">
            <a:schemeClr val="accent1"/>
          </a:fillRef>
          <a:effectRef idx="0">
            <a:schemeClr val="accent1"/>
          </a:effectRef>
          <a:fontRef idx="minor">
            <a:schemeClr val="tx1"/>
          </a:fontRef>
        </p:style>
      </p:cxnSp>
      <p:sp>
        <p:nvSpPr>
          <p:cNvPr id="25" name="Elipse 24"/>
          <p:cNvSpPr/>
          <p:nvPr/>
        </p:nvSpPr>
        <p:spPr>
          <a:xfrm>
            <a:off x="3667125" y="7219950"/>
            <a:ext cx="1379995" cy="3044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p:cNvSpPr/>
          <p:nvPr/>
        </p:nvSpPr>
        <p:spPr>
          <a:xfrm>
            <a:off x="4305301" y="4394647"/>
            <a:ext cx="1486142" cy="3427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Rectángulo 26"/>
          <p:cNvSpPr/>
          <p:nvPr/>
        </p:nvSpPr>
        <p:spPr>
          <a:xfrm>
            <a:off x="160020" y="376103"/>
            <a:ext cx="9197340" cy="757130"/>
          </a:xfrm>
          <a:prstGeom prst="rect">
            <a:avLst/>
          </a:prstGeom>
        </p:spPr>
        <p:txBody>
          <a:bodyPr wrap="square">
            <a:spAutoFit/>
          </a:bodyPr>
          <a:lstStyle/>
          <a:p>
            <a:pPr algn="ctr" defTabSz="1004377">
              <a:lnSpc>
                <a:spcPct val="90000"/>
              </a:lnSpc>
              <a:spcBef>
                <a:spcPct val="0"/>
              </a:spcBef>
            </a:pPr>
            <a:r>
              <a:rPr lang="es-MX" sz="4800" dirty="0">
                <a:solidFill>
                  <a:prstClr val="white"/>
                </a:solidFill>
                <a:latin typeface="+mj-lt"/>
                <a:ea typeface="+mj-ea"/>
                <a:cs typeface="+mj-cs"/>
              </a:rPr>
              <a:t>Botones de Acción </a:t>
            </a:r>
          </a:p>
        </p:txBody>
      </p:sp>
    </p:spTree>
    <p:extLst>
      <p:ext uri="{BB962C8B-B14F-4D97-AF65-F5344CB8AC3E}">
        <p14:creationId xmlns:p14="http://schemas.microsoft.com/office/powerpoint/2010/main" val="227818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2" y="206058"/>
            <a:ext cx="8663047" cy="1030314"/>
          </a:xfrm>
        </p:spPr>
        <p:txBody>
          <a:bodyPr/>
          <a:lstStyle/>
          <a:p>
            <a:pPr algn="ctr"/>
            <a:r>
              <a:rPr lang="es-MX" dirty="0">
                <a:solidFill>
                  <a:schemeClr val="bg1"/>
                </a:solidFill>
              </a:rPr>
              <a:t>Asignación de Formatos </a:t>
            </a:r>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658" y="1369864"/>
            <a:ext cx="9695542" cy="1939395"/>
          </a:xfr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2313" t="20043" r="868" b="21363"/>
          <a:stretch/>
        </p:blipFill>
        <p:spPr>
          <a:xfrm>
            <a:off x="159770" y="3355459"/>
            <a:ext cx="9695430" cy="4123146"/>
          </a:xfrm>
          <a:prstGeom prst="rect">
            <a:avLst/>
          </a:prstGeom>
        </p:spPr>
      </p:pic>
      <p:sp>
        <p:nvSpPr>
          <p:cNvPr id="14" name="CuadroTexto 13"/>
          <p:cNvSpPr txBox="1"/>
          <p:nvPr/>
        </p:nvSpPr>
        <p:spPr>
          <a:xfrm>
            <a:off x="5058227" y="4583181"/>
            <a:ext cx="3614057" cy="101604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Al pasar el cursor sobre la fracción aparecerá el Título a la que corresponde.</a:t>
            </a:r>
          </a:p>
        </p:txBody>
      </p:sp>
      <p:cxnSp>
        <p:nvCxnSpPr>
          <p:cNvPr id="16" name="Conector recto de flecha 15"/>
          <p:cNvCxnSpPr>
            <a:stCxn id="14" idx="1"/>
          </p:cNvCxnSpPr>
          <p:nvPr/>
        </p:nvCxnSpPr>
        <p:spPr>
          <a:xfrm flipH="1" flipV="1">
            <a:off x="4078515" y="4583181"/>
            <a:ext cx="979712" cy="508024"/>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1320801" y="2214487"/>
            <a:ext cx="3614057" cy="101604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Se selecciona el nombre de la Unidad Administrativa a la que se pretende asignar formatos.</a:t>
            </a:r>
          </a:p>
        </p:txBody>
      </p:sp>
      <p:sp>
        <p:nvSpPr>
          <p:cNvPr id="20" name="Elipse 19"/>
          <p:cNvSpPr/>
          <p:nvPr/>
        </p:nvSpPr>
        <p:spPr>
          <a:xfrm>
            <a:off x="6516914" y="2980927"/>
            <a:ext cx="1901371" cy="23222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21" name="Conector recto de flecha 20"/>
          <p:cNvCxnSpPr>
            <a:stCxn id="19" idx="3"/>
            <a:endCxn id="20" idx="2"/>
          </p:cNvCxnSpPr>
          <p:nvPr/>
        </p:nvCxnSpPr>
        <p:spPr>
          <a:xfrm>
            <a:off x="4934858" y="2722511"/>
            <a:ext cx="1582056" cy="374531"/>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redondeado 21"/>
          <p:cNvSpPr/>
          <p:nvPr/>
        </p:nvSpPr>
        <p:spPr>
          <a:xfrm>
            <a:off x="319314" y="3738558"/>
            <a:ext cx="1625600" cy="3692756"/>
          </a:xfrm>
          <a:prstGeom prst="roundRect">
            <a:avLst/>
          </a:prstGeom>
          <a:noFill/>
          <a:ln w="57150">
            <a:solidFill>
              <a:srgbClr val="C000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CuadroTexto 22"/>
          <p:cNvSpPr txBox="1"/>
          <p:nvPr/>
        </p:nvSpPr>
        <p:spPr>
          <a:xfrm>
            <a:off x="3536043" y="6014505"/>
            <a:ext cx="3614057" cy="101604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El árbol de los LGTAIPAF se despliega por ÁRTICULO, FRACCIÓN e INCISO</a:t>
            </a:r>
          </a:p>
        </p:txBody>
      </p:sp>
      <p:cxnSp>
        <p:nvCxnSpPr>
          <p:cNvPr id="24" name="Conector recto de flecha 23"/>
          <p:cNvCxnSpPr/>
          <p:nvPr/>
        </p:nvCxnSpPr>
        <p:spPr>
          <a:xfrm flipH="1" flipV="1">
            <a:off x="1977459" y="5740400"/>
            <a:ext cx="1545885" cy="782128"/>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98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476880"/>
          </a:xfrm>
        </p:spPr>
        <p:txBody>
          <a:bodyPr>
            <a:normAutofit fontScale="90000"/>
          </a:bodyPr>
          <a:lstStyle/>
          <a:p>
            <a:pPr algn="ctr"/>
            <a:r>
              <a:rPr lang="es-MX" dirty="0">
                <a:solidFill>
                  <a:schemeClr val="bg1"/>
                </a:solidFill>
              </a:rPr>
              <a:t>Asignación de Formatos </a:t>
            </a:r>
            <a:endParaRPr lang="es-MX" dirty="0"/>
          </a:p>
        </p:txBody>
      </p:sp>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b="50630"/>
          <a:stretch/>
        </p:blipFill>
        <p:spPr>
          <a:xfrm>
            <a:off x="520700" y="1374776"/>
            <a:ext cx="8521700" cy="2409824"/>
          </a:xfr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379" t="21790" r="379" b="33396"/>
          <a:stretch/>
        </p:blipFill>
        <p:spPr>
          <a:xfrm>
            <a:off x="1094704" y="5105444"/>
            <a:ext cx="8258876" cy="2544607"/>
          </a:xfrm>
          <a:prstGeom prst="rect">
            <a:avLst/>
          </a:prstGeom>
        </p:spPr>
      </p:pic>
      <p:pic>
        <p:nvPicPr>
          <p:cNvPr id="7" name="Imagen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b="14578"/>
          <a:stretch/>
        </p:blipFill>
        <p:spPr>
          <a:xfrm>
            <a:off x="6087390" y="3945877"/>
            <a:ext cx="3266190" cy="713748"/>
          </a:xfrm>
          <a:prstGeom prst="rect">
            <a:avLst/>
          </a:prstGeom>
          <a:ln w="57150">
            <a:solidFill>
              <a:srgbClr val="007365"/>
            </a:solidFill>
          </a:ln>
        </p:spPr>
      </p:pic>
      <p:sp>
        <p:nvSpPr>
          <p:cNvPr id="8" name="CuadroTexto 7"/>
          <p:cNvSpPr txBox="1"/>
          <p:nvPr/>
        </p:nvSpPr>
        <p:spPr>
          <a:xfrm>
            <a:off x="279400" y="3906413"/>
            <a:ext cx="3155324" cy="107721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MX" sz="1600" dirty="0"/>
              <a:t>Selecciona clic derecho del mouse sobre la fracción y aparecerá el botón </a:t>
            </a:r>
            <a:r>
              <a:rPr lang="es-MX" sz="1600" b="1" dirty="0"/>
              <a:t>“Asignar Formato “ </a:t>
            </a:r>
            <a:r>
              <a:rPr lang="es-MX" sz="1600" dirty="0"/>
              <a:t>el cual se seleccionara. </a:t>
            </a:r>
            <a:endParaRPr lang="es-MX" sz="1600" b="1" dirty="0"/>
          </a:p>
        </p:txBody>
      </p:sp>
      <p:cxnSp>
        <p:nvCxnSpPr>
          <p:cNvPr id="10" name="Conector recto de flecha 9"/>
          <p:cNvCxnSpPr>
            <a:stCxn id="8" idx="0"/>
          </p:cNvCxnSpPr>
          <p:nvPr/>
        </p:nvCxnSpPr>
        <p:spPr>
          <a:xfrm flipV="1">
            <a:off x="1857062" y="3425780"/>
            <a:ext cx="0" cy="480633"/>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127000" y="5653034"/>
            <a:ext cx="1212760"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500" dirty="0"/>
              <a:t>Aparecerán el colores mas tenues las que ya se han asignadas.</a:t>
            </a:r>
            <a:endParaRPr lang="es-MX" sz="1500" b="1" dirty="0"/>
          </a:p>
        </p:txBody>
      </p:sp>
      <p:sp>
        <p:nvSpPr>
          <p:cNvPr id="19" name="Flecha izquierda 18"/>
          <p:cNvSpPr/>
          <p:nvPr/>
        </p:nvSpPr>
        <p:spPr>
          <a:xfrm flipV="1">
            <a:off x="1365160" y="5834130"/>
            <a:ext cx="427507" cy="1107582"/>
          </a:xfrm>
          <a:prstGeom prst="leftArrow">
            <a:avLst>
              <a:gd name="adj1" fmla="val 66279"/>
              <a:gd name="adj2" fmla="val 41667"/>
            </a:avLst>
          </a:prstGeom>
          <a:solidFill>
            <a:srgbClr val="68A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Rectángulo 4"/>
          <p:cNvSpPr/>
          <p:nvPr/>
        </p:nvSpPr>
        <p:spPr>
          <a:xfrm>
            <a:off x="5753055" y="4685513"/>
            <a:ext cx="3934860" cy="400238"/>
          </a:xfrm>
          <a:prstGeom prst="rect">
            <a:avLst/>
          </a:prstGeom>
        </p:spPr>
        <p:txBody>
          <a:bodyPr wrap="none">
            <a:spAutoFit/>
          </a:bodyPr>
          <a:lstStyle/>
          <a:p>
            <a:r>
              <a:rPr lang="es-MX" dirty="0"/>
              <a:t>Cuadro emergente de confirmación </a:t>
            </a:r>
          </a:p>
        </p:txBody>
      </p:sp>
      <p:sp>
        <p:nvSpPr>
          <p:cNvPr id="9" name="Rectángulo 8"/>
          <p:cNvSpPr/>
          <p:nvPr/>
        </p:nvSpPr>
        <p:spPr>
          <a:xfrm>
            <a:off x="1625600" y="3111500"/>
            <a:ext cx="1358900" cy="314280"/>
          </a:xfrm>
          <a:prstGeom prst="rect">
            <a:avLst/>
          </a:prstGeom>
          <a:noFill/>
          <a:ln w="5715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91681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795930"/>
          </a:xfrm>
        </p:spPr>
        <p:txBody>
          <a:bodyPr/>
          <a:lstStyle/>
          <a:p>
            <a:pPr algn="ctr"/>
            <a:r>
              <a:rPr lang="es-MX" dirty="0">
                <a:solidFill>
                  <a:schemeClr val="bg1"/>
                </a:solidFill>
              </a:rPr>
              <a:t>Eliminación de Formatos </a:t>
            </a:r>
            <a:endParaRPr lang="es-MX" dirty="0"/>
          </a:p>
        </p:txBody>
      </p:sp>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b="49917"/>
          <a:stretch/>
        </p:blipFill>
        <p:spPr>
          <a:xfrm>
            <a:off x="1026906" y="2678360"/>
            <a:ext cx="7990299" cy="2459910"/>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907" y="5328053"/>
            <a:ext cx="2762250" cy="1257300"/>
          </a:xfrm>
          <a:prstGeom prst="rect">
            <a:avLst/>
          </a:prstGeom>
        </p:spPr>
      </p:pic>
      <p:pic>
        <p:nvPicPr>
          <p:cNvPr id="6" name="Imagen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759881" y="1608288"/>
            <a:ext cx="2885714" cy="600000"/>
          </a:xfrm>
          <a:prstGeom prst="rect">
            <a:avLst/>
          </a:prstGeom>
          <a:ln w="57150">
            <a:solidFill>
              <a:srgbClr val="22B14C"/>
            </a:solidFill>
          </a:ln>
        </p:spPr>
      </p:pic>
      <p:sp>
        <p:nvSpPr>
          <p:cNvPr id="3" name="CuadroTexto 2">
            <a:extLst>
              <a:ext uri="{FF2B5EF4-FFF2-40B4-BE49-F238E27FC236}">
                <a16:creationId xmlns:a16="http://schemas.microsoft.com/office/drawing/2014/main" id="{AEAAB639-8A29-44BA-B428-63FCB3B5C0A7}"/>
              </a:ext>
            </a:extLst>
          </p:cNvPr>
          <p:cNvSpPr txBox="1"/>
          <p:nvPr/>
        </p:nvSpPr>
        <p:spPr>
          <a:xfrm>
            <a:off x="4816506" y="5602631"/>
            <a:ext cx="1438451" cy="70814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Ventana de seguridad</a:t>
            </a:r>
          </a:p>
        </p:txBody>
      </p:sp>
      <p:sp>
        <p:nvSpPr>
          <p:cNvPr id="7" name="Rectángulo 6">
            <a:extLst>
              <a:ext uri="{FF2B5EF4-FFF2-40B4-BE49-F238E27FC236}">
                <a16:creationId xmlns:a16="http://schemas.microsoft.com/office/drawing/2014/main" id="{3A09FAE2-52BC-4A1C-8DE1-1ADC281DA248}"/>
              </a:ext>
            </a:extLst>
          </p:cNvPr>
          <p:cNvSpPr/>
          <p:nvPr/>
        </p:nvSpPr>
        <p:spPr>
          <a:xfrm>
            <a:off x="5710735" y="2208288"/>
            <a:ext cx="3934860" cy="400238"/>
          </a:xfrm>
          <a:prstGeom prst="rect">
            <a:avLst/>
          </a:prstGeom>
        </p:spPr>
        <p:txBody>
          <a:bodyPr wrap="none">
            <a:spAutoFit/>
          </a:bodyPr>
          <a:lstStyle/>
          <a:p>
            <a:r>
              <a:rPr lang="es-MX" dirty="0"/>
              <a:t>Cuadro emergente de confirmación </a:t>
            </a:r>
          </a:p>
        </p:txBody>
      </p:sp>
      <p:cxnSp>
        <p:nvCxnSpPr>
          <p:cNvPr id="9" name="Conector recto de flecha 8">
            <a:extLst>
              <a:ext uri="{FF2B5EF4-FFF2-40B4-BE49-F238E27FC236}">
                <a16:creationId xmlns:a16="http://schemas.microsoft.com/office/drawing/2014/main" id="{BFC72288-D94A-4562-B08E-94EEDE3A9222}"/>
              </a:ext>
            </a:extLst>
          </p:cNvPr>
          <p:cNvCxnSpPr>
            <a:cxnSpLocks/>
          </p:cNvCxnSpPr>
          <p:nvPr/>
        </p:nvCxnSpPr>
        <p:spPr>
          <a:xfrm flipH="1">
            <a:off x="3916392" y="5943926"/>
            <a:ext cx="900114" cy="0"/>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776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753309" y="0"/>
            <a:ext cx="8537496" cy="2137894"/>
          </a:xfrm>
        </p:spPr>
        <p:txBody>
          <a:bodyPr>
            <a:normAutofit/>
          </a:bodyPr>
          <a:lstStyle/>
          <a:p>
            <a:r>
              <a:rPr lang="es-MX" dirty="0">
                <a:solidFill>
                  <a:schemeClr val="bg1"/>
                </a:solidFill>
              </a:rPr>
              <a:t>CARGA DE INFORMACIÓN</a:t>
            </a:r>
          </a:p>
        </p:txBody>
      </p:sp>
      <p:sp>
        <p:nvSpPr>
          <p:cNvPr id="5" name="Subtítulo 4"/>
          <p:cNvSpPr>
            <a:spLocks noGrp="1"/>
          </p:cNvSpPr>
          <p:nvPr>
            <p:ph type="subTitle" idx="1"/>
          </p:nvPr>
        </p:nvSpPr>
        <p:spPr>
          <a:xfrm>
            <a:off x="753309" y="4382752"/>
            <a:ext cx="6961136" cy="2047741"/>
          </a:xfrm>
        </p:spPr>
        <p:txBody>
          <a:bodyPr>
            <a:normAutofit/>
          </a:bodyPr>
          <a:lstStyle/>
          <a:p>
            <a:pPr marL="457200" indent="-457200" algn="l">
              <a:buFont typeface="Arial" panose="020B0604020202020204" pitchFamily="34" charset="0"/>
              <a:buChar char="•"/>
            </a:pPr>
            <a:r>
              <a:rPr lang="es-MX" sz="3600" dirty="0"/>
              <a:t>Carga de Archivos</a:t>
            </a:r>
          </a:p>
          <a:p>
            <a:pPr marL="457200" indent="-457200" algn="l">
              <a:buFont typeface="Arial" panose="020B0604020202020204" pitchFamily="34" charset="0"/>
              <a:buChar char="•"/>
            </a:pPr>
            <a:r>
              <a:rPr lang="es-MX" sz="3600" dirty="0"/>
              <a:t>Administración de Información</a:t>
            </a:r>
          </a:p>
          <a:p>
            <a:pPr marL="457200" indent="-457200" algn="l">
              <a:buFont typeface="Arial" panose="020B0604020202020204" pitchFamily="34" charset="0"/>
              <a:buChar char="•"/>
            </a:pPr>
            <a:endParaRPr lang="es-MX" sz="3600" dirty="0"/>
          </a:p>
        </p:txBody>
      </p:sp>
    </p:spTree>
    <p:extLst>
      <p:ext uri="{BB962C8B-B14F-4D97-AF65-F5344CB8AC3E}">
        <p14:creationId xmlns:p14="http://schemas.microsoft.com/office/powerpoint/2010/main" val="59120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0"/>
            <a:ext cx="8663047" cy="1496168"/>
          </a:xfrm>
        </p:spPr>
        <p:txBody>
          <a:bodyPr>
            <a:normAutofit/>
          </a:bodyPr>
          <a:lstStyle/>
          <a:p>
            <a:r>
              <a:rPr lang="es-MX" sz="5400" dirty="0">
                <a:solidFill>
                  <a:schemeClr val="bg1"/>
                </a:solidFill>
              </a:rPr>
              <a:t>Carga de Archivos</a:t>
            </a:r>
          </a:p>
        </p:txBody>
      </p:sp>
      <p:sp>
        <p:nvSpPr>
          <p:cNvPr id="3" name="Marcador de contenido 2"/>
          <p:cNvSpPr>
            <a:spLocks noGrp="1"/>
          </p:cNvSpPr>
          <p:nvPr>
            <p:ph idx="1"/>
          </p:nvPr>
        </p:nvSpPr>
        <p:spPr>
          <a:xfrm>
            <a:off x="690533" y="1622738"/>
            <a:ext cx="8663047" cy="3065173"/>
          </a:xfrm>
        </p:spPr>
        <p:txBody>
          <a:bodyPr>
            <a:normAutofit lnSpcReduction="10000"/>
          </a:bodyPr>
          <a:lstStyle/>
          <a:p>
            <a:r>
              <a:rPr lang="es-MX" dirty="0"/>
              <a:t>Nos permite cargar los archivos de </a:t>
            </a:r>
            <a:r>
              <a:rPr lang="es-MX" b="1" dirty="0"/>
              <a:t>xlsx</a:t>
            </a:r>
            <a:r>
              <a:rPr lang="es-MX" dirty="0"/>
              <a:t> a la Plataforma Nacional de Transparencia.</a:t>
            </a:r>
          </a:p>
          <a:p>
            <a:r>
              <a:rPr lang="es-MX" dirty="0"/>
              <a:t>Genera un registro de todos los procedimientos realizados:</a:t>
            </a:r>
          </a:p>
          <a:p>
            <a:pPr lvl="1">
              <a:buFont typeface="Courier New" panose="02070309020205020404" pitchFamily="49" charset="0"/>
              <a:buChar char="o"/>
            </a:pPr>
            <a:r>
              <a:rPr lang="es-MX" dirty="0"/>
              <a:t>Cargar Información</a:t>
            </a:r>
          </a:p>
          <a:p>
            <a:pPr lvl="1">
              <a:buFont typeface="Courier New" panose="02070309020205020404" pitchFamily="49" charset="0"/>
              <a:buChar char="o"/>
            </a:pPr>
            <a:r>
              <a:rPr lang="es-MX" dirty="0"/>
              <a:t>Borrar Información</a:t>
            </a:r>
          </a:p>
          <a:p>
            <a:pPr lvl="1">
              <a:buFont typeface="Courier New" panose="02070309020205020404" pitchFamily="49" charset="0"/>
              <a:buChar char="o"/>
            </a:pPr>
            <a:r>
              <a:rPr lang="es-MX" dirty="0"/>
              <a:t>Modificar Información</a:t>
            </a:r>
          </a:p>
          <a:p>
            <a:pPr marL="502189" lvl="1" indent="0">
              <a:buNone/>
            </a:pPr>
            <a:endParaRPr lang="es-MX" dirty="0"/>
          </a:p>
          <a:p>
            <a:pPr lvl="1">
              <a:buFont typeface="Courier New" panose="02070309020205020404" pitchFamily="49" charset="0"/>
              <a:buChar char="o"/>
            </a:pPr>
            <a:endParaRPr lang="es-MX"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05" y="5100036"/>
            <a:ext cx="9569003" cy="2421227"/>
          </a:xfrm>
          <a:prstGeom prst="rect">
            <a:avLst/>
          </a:prstGeom>
        </p:spPr>
      </p:pic>
      <p:sp>
        <p:nvSpPr>
          <p:cNvPr id="5" name="Elipse 4"/>
          <p:cNvSpPr/>
          <p:nvPr/>
        </p:nvSpPr>
        <p:spPr>
          <a:xfrm>
            <a:off x="6297770" y="6684136"/>
            <a:ext cx="2575774" cy="3734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p:cNvSpPr/>
          <p:nvPr/>
        </p:nvSpPr>
        <p:spPr>
          <a:xfrm>
            <a:off x="6555347" y="7096260"/>
            <a:ext cx="669702" cy="321972"/>
          </a:xfrm>
          <a:prstGeom prst="rect">
            <a:avLst/>
          </a:prstGeom>
          <a:noFill/>
          <a:ln w="3810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p:cNvSpPr txBox="1"/>
          <p:nvPr/>
        </p:nvSpPr>
        <p:spPr>
          <a:xfrm>
            <a:off x="5455962" y="5138673"/>
            <a:ext cx="425939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Se coloca el nombre de la Unidad Administrativa de la que se cargará información </a:t>
            </a:r>
          </a:p>
        </p:txBody>
      </p:sp>
      <p:cxnSp>
        <p:nvCxnSpPr>
          <p:cNvPr id="9" name="Conector recto de flecha 8"/>
          <p:cNvCxnSpPr>
            <a:cxnSpLocks/>
            <a:stCxn id="7" idx="2"/>
            <a:endCxn id="5" idx="0"/>
          </p:cNvCxnSpPr>
          <p:nvPr/>
        </p:nvCxnSpPr>
        <p:spPr>
          <a:xfrm>
            <a:off x="7585657" y="5723448"/>
            <a:ext cx="0" cy="960688"/>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431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563" y="1532587"/>
            <a:ext cx="8662987" cy="5191614"/>
          </a:xfrm>
        </p:spPr>
      </p:pic>
      <p:sp>
        <p:nvSpPr>
          <p:cNvPr id="9" name="Elipse 8"/>
          <p:cNvSpPr/>
          <p:nvPr/>
        </p:nvSpPr>
        <p:spPr>
          <a:xfrm>
            <a:off x="6130344" y="2137893"/>
            <a:ext cx="2575774" cy="2575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Rectángulo 9"/>
          <p:cNvSpPr/>
          <p:nvPr/>
        </p:nvSpPr>
        <p:spPr>
          <a:xfrm>
            <a:off x="6465193" y="2425768"/>
            <a:ext cx="618187" cy="214401"/>
          </a:xfrm>
          <a:prstGeom prst="rect">
            <a:avLst/>
          </a:prstGeom>
          <a:noFill/>
          <a:ln w="3810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p:cNvSpPr txBox="1"/>
          <p:nvPr/>
        </p:nvSpPr>
        <p:spPr>
          <a:xfrm>
            <a:off x="4446728" y="4494730"/>
            <a:ext cx="425939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Del árbol desplegado se seleccionará la fracción que se desea cargar.</a:t>
            </a:r>
          </a:p>
        </p:txBody>
      </p:sp>
      <p:cxnSp>
        <p:nvCxnSpPr>
          <p:cNvPr id="12" name="Conector recto de flecha 11"/>
          <p:cNvCxnSpPr/>
          <p:nvPr/>
        </p:nvCxnSpPr>
        <p:spPr>
          <a:xfrm flipH="1" flipV="1">
            <a:off x="2292440" y="3508420"/>
            <a:ext cx="2154288" cy="1278697"/>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1210614" y="3384999"/>
            <a:ext cx="1081825" cy="24684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94457E23-5286-4C0E-88F7-F6D583966513}"/>
              </a:ext>
            </a:extLst>
          </p:cNvPr>
          <p:cNvSpPr>
            <a:spLocks noGrp="1"/>
          </p:cNvSpPr>
          <p:nvPr>
            <p:ph type="title"/>
          </p:nvPr>
        </p:nvSpPr>
        <p:spPr>
          <a:xfrm>
            <a:off x="690533" y="0"/>
            <a:ext cx="8663047" cy="1496168"/>
          </a:xfrm>
        </p:spPr>
        <p:txBody>
          <a:bodyPr>
            <a:normAutofit/>
          </a:bodyPr>
          <a:lstStyle/>
          <a:p>
            <a:r>
              <a:rPr lang="es-MX" sz="5400" dirty="0">
                <a:solidFill>
                  <a:schemeClr val="bg1"/>
                </a:solidFill>
              </a:rPr>
              <a:t>Carga de Archivos</a:t>
            </a:r>
          </a:p>
        </p:txBody>
      </p:sp>
    </p:spTree>
    <p:extLst>
      <p:ext uri="{BB962C8B-B14F-4D97-AF65-F5344CB8AC3E}">
        <p14:creationId xmlns:p14="http://schemas.microsoft.com/office/powerpoint/2010/main" val="157346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502441"/>
            <a:ext cx="9088582" cy="1448577"/>
          </a:xfrm>
        </p:spPr>
        <p:txBody>
          <a:bodyPr>
            <a:normAutofit/>
          </a:bodyPr>
          <a:lstStyle/>
          <a:p>
            <a:pPr algn="just"/>
            <a:r>
              <a:rPr lang="es-MX" sz="2400" dirty="0"/>
              <a:t>El módulo de carga de información de la Plataforma Nacional de Transparencia, denominado Sistema de Portales de Obligaciones de Transparencia (SIPOT), ha tenido algunas mejoras para hacer más fácil y eficiente su operación.</a:t>
            </a:r>
          </a:p>
          <a:p>
            <a:endParaRPr lang="es-MX" sz="2400" dirty="0"/>
          </a:p>
        </p:txBody>
      </p:sp>
      <p:sp>
        <p:nvSpPr>
          <p:cNvPr id="5" name="Marcador de texto 4"/>
          <p:cNvSpPr>
            <a:spLocks noGrp="1"/>
          </p:cNvSpPr>
          <p:nvPr>
            <p:ph type="body" sz="half" idx="2"/>
          </p:nvPr>
        </p:nvSpPr>
        <p:spPr>
          <a:xfrm>
            <a:off x="4627418" y="3755988"/>
            <a:ext cx="4918364" cy="2462312"/>
          </a:xfrm>
        </p:spPr>
        <p:txBody>
          <a:bodyPr>
            <a:normAutofit/>
          </a:bodyPr>
          <a:lstStyle/>
          <a:p>
            <a:pPr algn="just"/>
            <a:r>
              <a:rPr lang="es-MX" sz="2400" dirty="0"/>
              <a:t>Las adecuaciones responden a las observaciones que los organismos garantes y sujetos obligados de todo el país realizaron al INAI, por lo que la funcionalidad de estas mejoras son resultado de una condensación de las sugerencias recibidas.</a:t>
            </a:r>
          </a:p>
          <a:p>
            <a:endParaRPr lang="es-MX"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04" y="3647543"/>
            <a:ext cx="3680113" cy="2679202"/>
          </a:xfrm>
          <a:prstGeom prst="rect">
            <a:avLst/>
          </a:prstGeom>
          <a:ln>
            <a:noFill/>
          </a:ln>
          <a:effectLst>
            <a:softEdge rad="112500"/>
          </a:effectLst>
        </p:spPr>
      </p:pic>
      <p:sp>
        <p:nvSpPr>
          <p:cNvPr id="2" name="CuadroTexto 1">
            <a:extLst>
              <a:ext uri="{FF2B5EF4-FFF2-40B4-BE49-F238E27FC236}">
                <a16:creationId xmlns:a16="http://schemas.microsoft.com/office/drawing/2014/main" id="{1BAC2F7D-2A73-4DD5-9A23-74D8E76F4B94}"/>
              </a:ext>
            </a:extLst>
          </p:cNvPr>
          <p:cNvSpPr txBox="1"/>
          <p:nvPr/>
        </p:nvSpPr>
        <p:spPr>
          <a:xfrm>
            <a:off x="215658" y="45547"/>
            <a:ext cx="9290649" cy="1200329"/>
          </a:xfrm>
          <a:prstGeom prst="rect">
            <a:avLst/>
          </a:prstGeom>
          <a:noFill/>
        </p:spPr>
        <p:txBody>
          <a:bodyPr wrap="square" rtlCol="0">
            <a:spAutoFit/>
          </a:bodyPr>
          <a:lstStyle/>
          <a:p>
            <a:pPr algn="ctr"/>
            <a:r>
              <a:rPr lang="es-MX" sz="3600" dirty="0">
                <a:solidFill>
                  <a:schemeClr val="bg1"/>
                </a:solidFill>
                <a:latin typeface="+mj-lt"/>
                <a:ea typeface="+mj-ea"/>
                <a:cs typeface="+mj-cs"/>
              </a:rPr>
              <a:t>SISTEMA DE PORTALES DE OBLIGACIONES DE TRANSPARENCIA</a:t>
            </a:r>
          </a:p>
        </p:txBody>
      </p:sp>
    </p:spTree>
    <p:extLst>
      <p:ext uri="{BB962C8B-B14F-4D97-AF65-F5344CB8AC3E}">
        <p14:creationId xmlns:p14="http://schemas.microsoft.com/office/powerpoint/2010/main" val="278243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01E12AB-0DEC-428A-9B52-7F607E12B00E}"/>
              </a:ext>
            </a:extLst>
          </p:cNvPr>
          <p:cNvSpPr>
            <a:spLocks noGrp="1"/>
          </p:cNvSpPr>
          <p:nvPr>
            <p:ph type="title"/>
          </p:nvPr>
        </p:nvSpPr>
        <p:spPr/>
        <p:txBody>
          <a:bodyPr/>
          <a:lstStyle/>
          <a:p>
            <a:r>
              <a:rPr lang="es-MX" dirty="0">
                <a:solidFill>
                  <a:schemeClr val="bg1"/>
                </a:solidFill>
              </a:rPr>
              <a:t>Tres opciones de carga:</a:t>
            </a:r>
            <a:br>
              <a:rPr lang="es-MX" dirty="0">
                <a:solidFill>
                  <a:schemeClr val="bg1"/>
                </a:solidFill>
              </a:rPr>
            </a:br>
            <a:endParaRPr lang="es-MX" dirty="0">
              <a:solidFill>
                <a:schemeClr val="bg1"/>
              </a:solidFill>
            </a:endParaRPr>
          </a:p>
        </p:txBody>
      </p:sp>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6063" y="1908288"/>
            <a:ext cx="9131986" cy="5036024"/>
          </a:xfrm>
        </p:spPr>
      </p:pic>
      <p:sp>
        <p:nvSpPr>
          <p:cNvPr id="12" name="CuadroTexto 11"/>
          <p:cNvSpPr txBox="1"/>
          <p:nvPr/>
        </p:nvSpPr>
        <p:spPr>
          <a:xfrm>
            <a:off x="5657863" y="2267047"/>
            <a:ext cx="1786647" cy="3385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Elegir una opción </a:t>
            </a:r>
          </a:p>
        </p:txBody>
      </p:sp>
      <p:cxnSp>
        <p:nvCxnSpPr>
          <p:cNvPr id="16" name="Conector recto de flecha 15"/>
          <p:cNvCxnSpPr>
            <a:stCxn id="12" idx="2"/>
          </p:cNvCxnSpPr>
          <p:nvPr/>
        </p:nvCxnSpPr>
        <p:spPr>
          <a:xfrm flipH="1">
            <a:off x="5417846" y="2605601"/>
            <a:ext cx="1133341" cy="1966399"/>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3819267" y="4572000"/>
            <a:ext cx="1721724" cy="14180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93334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26186" t="32052" b="25597"/>
          <a:stretch/>
        </p:blipFill>
        <p:spPr>
          <a:xfrm>
            <a:off x="948885" y="3039918"/>
            <a:ext cx="5897877" cy="1410345"/>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639" y="1772466"/>
            <a:ext cx="3471914" cy="1375412"/>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054" y="4947824"/>
            <a:ext cx="4898782" cy="1907947"/>
          </a:xfrm>
          <a:prstGeom prst="rect">
            <a:avLst/>
          </a:prstGeom>
        </p:spPr>
      </p:pic>
      <p:sp>
        <p:nvSpPr>
          <p:cNvPr id="7" name="CuadroTexto 6"/>
          <p:cNvSpPr txBox="1"/>
          <p:nvPr/>
        </p:nvSpPr>
        <p:spPr>
          <a:xfrm>
            <a:off x="1255968" y="1585167"/>
            <a:ext cx="3766088" cy="70814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Al seleccionar el “Tipo de carga” se habilitara la acción </a:t>
            </a:r>
            <a:r>
              <a:rPr lang="es-MX" b="1" dirty="0"/>
              <a:t>seleccionar</a:t>
            </a:r>
          </a:p>
        </p:txBody>
      </p:sp>
      <p:sp>
        <p:nvSpPr>
          <p:cNvPr id="8" name="CuadroTexto 7"/>
          <p:cNvSpPr txBox="1"/>
          <p:nvPr/>
        </p:nvSpPr>
        <p:spPr>
          <a:xfrm>
            <a:off x="5982758" y="5180218"/>
            <a:ext cx="3487119" cy="1016047"/>
          </a:xfrm>
          <a:prstGeom prst="rect">
            <a:avLst/>
          </a:prstGeom>
          <a:noFill/>
        </p:spPr>
        <p:txBody>
          <a:bodyPr wrap="square" rtlCol="0">
            <a:spAutoFit/>
          </a:bodyPr>
          <a:lstStyle/>
          <a:p>
            <a:r>
              <a:rPr lang="es-MX" dirty="0"/>
              <a:t>Comparativo con la versión actual del SIPOT, como se han cargado los formatos. </a:t>
            </a:r>
          </a:p>
        </p:txBody>
      </p:sp>
      <p:sp>
        <p:nvSpPr>
          <p:cNvPr id="9" name="Flecha izquierda 8"/>
          <p:cNvSpPr/>
          <p:nvPr/>
        </p:nvSpPr>
        <p:spPr>
          <a:xfrm>
            <a:off x="5195836" y="5312861"/>
            <a:ext cx="634825" cy="588936"/>
          </a:xfrm>
          <a:prstGeom prst="leftArrow">
            <a:avLst>
              <a:gd name="adj1" fmla="val 63158"/>
              <a:gd name="adj2" fmla="val 5263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3533613" y="3055416"/>
            <a:ext cx="728420" cy="239751"/>
          </a:xfrm>
          <a:prstGeom prst="rect">
            <a:avLst/>
          </a:prstGeom>
          <a:noFill/>
          <a:ln w="5715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Conector recto de flecha 11"/>
          <p:cNvCxnSpPr>
            <a:stCxn id="10" idx="3"/>
            <a:endCxn id="5" idx="1"/>
          </p:cNvCxnSpPr>
          <p:nvPr/>
        </p:nvCxnSpPr>
        <p:spPr>
          <a:xfrm flipV="1">
            <a:off x="4262033" y="2460172"/>
            <a:ext cx="1867606" cy="715120"/>
          </a:xfrm>
          <a:prstGeom prst="straightConnector1">
            <a:avLst/>
          </a:prstGeom>
          <a:ln w="57150">
            <a:solidFill>
              <a:srgbClr val="007365"/>
            </a:solidFill>
            <a:tailEnd type="triangle"/>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85A86591-C857-4F90-8900-CC5EA37B92CD}"/>
              </a:ext>
            </a:extLst>
          </p:cNvPr>
          <p:cNvSpPr>
            <a:spLocks noGrp="1"/>
          </p:cNvSpPr>
          <p:nvPr>
            <p:ph type="title"/>
          </p:nvPr>
        </p:nvSpPr>
        <p:spPr>
          <a:xfrm>
            <a:off x="690533" y="0"/>
            <a:ext cx="8663047" cy="1496168"/>
          </a:xfrm>
        </p:spPr>
        <p:txBody>
          <a:bodyPr>
            <a:normAutofit/>
          </a:bodyPr>
          <a:lstStyle/>
          <a:p>
            <a:r>
              <a:rPr lang="es-MX" sz="5400" dirty="0">
                <a:solidFill>
                  <a:schemeClr val="bg1"/>
                </a:solidFill>
              </a:rPr>
              <a:t>Carga de Archivos</a:t>
            </a:r>
          </a:p>
        </p:txBody>
      </p:sp>
    </p:spTree>
    <p:extLst>
      <p:ext uri="{BB962C8B-B14F-4D97-AF65-F5344CB8AC3E}">
        <p14:creationId xmlns:p14="http://schemas.microsoft.com/office/powerpoint/2010/main" val="320705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25483" t="34834"/>
          <a:stretch/>
        </p:blipFill>
        <p:spPr>
          <a:xfrm>
            <a:off x="690533" y="3208149"/>
            <a:ext cx="8291057" cy="2539825"/>
          </a:xfrm>
        </p:spPr>
      </p:pic>
      <p:sp>
        <p:nvSpPr>
          <p:cNvPr id="5" name="Rectángulo 4"/>
          <p:cNvSpPr/>
          <p:nvPr/>
        </p:nvSpPr>
        <p:spPr>
          <a:xfrm>
            <a:off x="5408908" y="3208149"/>
            <a:ext cx="1301858" cy="294468"/>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4522921" y="3657600"/>
            <a:ext cx="1443926" cy="371959"/>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318543" y="1496168"/>
            <a:ext cx="9567329" cy="400238"/>
          </a:xfrm>
          <a:prstGeom prst="rect">
            <a:avLst/>
          </a:prstGeom>
          <a:noFill/>
        </p:spPr>
        <p:txBody>
          <a:bodyPr wrap="square" rtlCol="0">
            <a:spAutoFit/>
          </a:bodyPr>
          <a:lstStyle/>
          <a:p>
            <a:r>
              <a:rPr lang="es-MX" dirty="0"/>
              <a:t>Al seleccionar archivo para carga se habilitan los campos “Cargar información y Cancelar”</a:t>
            </a:r>
          </a:p>
        </p:txBody>
      </p:sp>
      <p:sp>
        <p:nvSpPr>
          <p:cNvPr id="8" name="Título 1">
            <a:extLst>
              <a:ext uri="{FF2B5EF4-FFF2-40B4-BE49-F238E27FC236}">
                <a16:creationId xmlns:a16="http://schemas.microsoft.com/office/drawing/2014/main" id="{52FDA78A-7D0E-4E94-B1A6-AD25E4163A69}"/>
              </a:ext>
            </a:extLst>
          </p:cNvPr>
          <p:cNvSpPr txBox="1">
            <a:spLocks/>
          </p:cNvSpPr>
          <p:nvPr/>
        </p:nvSpPr>
        <p:spPr>
          <a:xfrm>
            <a:off x="690533" y="0"/>
            <a:ext cx="8663047" cy="149616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5400" dirty="0">
                <a:solidFill>
                  <a:schemeClr val="bg1"/>
                </a:solidFill>
              </a:rPr>
              <a:t>Carga de Archivos</a:t>
            </a:r>
          </a:p>
        </p:txBody>
      </p:sp>
      <p:cxnSp>
        <p:nvCxnSpPr>
          <p:cNvPr id="9" name="Conector recto de flecha 8">
            <a:extLst>
              <a:ext uri="{FF2B5EF4-FFF2-40B4-BE49-F238E27FC236}">
                <a16:creationId xmlns:a16="http://schemas.microsoft.com/office/drawing/2014/main" id="{03811D66-1A64-4BD8-8897-5DDB1C623598}"/>
              </a:ext>
            </a:extLst>
          </p:cNvPr>
          <p:cNvCxnSpPr>
            <a:cxnSpLocks/>
            <a:stCxn id="7" idx="2"/>
          </p:cNvCxnSpPr>
          <p:nvPr/>
        </p:nvCxnSpPr>
        <p:spPr>
          <a:xfrm flipH="1">
            <a:off x="5022056" y="1896406"/>
            <a:ext cx="80152" cy="1651151"/>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C89C2E97-8EA8-410E-ADE0-C91669A4FB19}"/>
              </a:ext>
            </a:extLst>
          </p:cNvPr>
          <p:cNvCxnSpPr>
            <a:cxnSpLocks/>
            <a:stCxn id="7" idx="2"/>
          </p:cNvCxnSpPr>
          <p:nvPr/>
        </p:nvCxnSpPr>
        <p:spPr>
          <a:xfrm>
            <a:off x="5102208" y="1896406"/>
            <a:ext cx="864639" cy="1311743"/>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393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3">
            <a:extLst>
              <a:ext uri="{28A0092B-C50C-407E-A947-70E740481C1C}">
                <a14:useLocalDpi xmlns:a14="http://schemas.microsoft.com/office/drawing/2010/main" val="0"/>
              </a:ext>
            </a:extLst>
          </a:blip>
          <a:srcRect b="8644"/>
          <a:stretch/>
        </p:blipFill>
        <p:spPr>
          <a:xfrm>
            <a:off x="515837" y="2435803"/>
            <a:ext cx="8663047" cy="1687623"/>
          </a:xfr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887" y="5304847"/>
            <a:ext cx="1648055" cy="571580"/>
          </a:xfrm>
          <a:prstGeom prst="rect">
            <a:avLst/>
          </a:prstGeom>
          <a:ln w="57150">
            <a:solidFill>
              <a:srgbClr val="A12056"/>
            </a:solidFill>
          </a:ln>
        </p:spPr>
      </p:pic>
      <p:sp>
        <p:nvSpPr>
          <p:cNvPr id="8" name="CuadroTexto 7"/>
          <p:cNvSpPr txBox="1"/>
          <p:nvPr/>
        </p:nvSpPr>
        <p:spPr>
          <a:xfrm>
            <a:off x="690533" y="1576489"/>
            <a:ext cx="8884788" cy="708143"/>
          </a:xfrm>
          <a:prstGeom prst="rect">
            <a:avLst/>
          </a:prstGeom>
          <a:noFill/>
        </p:spPr>
        <p:txBody>
          <a:bodyPr wrap="square" rtlCol="0">
            <a:spAutoFit/>
          </a:bodyPr>
          <a:lstStyle/>
          <a:p>
            <a:r>
              <a:rPr lang="es-MX" dirty="0"/>
              <a:t>Realiza la “Carga del Archivo” se crea un registro que sirve de comprobación del ejercicio de carga.</a:t>
            </a:r>
          </a:p>
        </p:txBody>
      </p:sp>
      <p:sp>
        <p:nvSpPr>
          <p:cNvPr id="9" name="CuadroTexto 8"/>
          <p:cNvSpPr txBox="1"/>
          <p:nvPr/>
        </p:nvSpPr>
        <p:spPr>
          <a:xfrm>
            <a:off x="4203928" y="4438111"/>
            <a:ext cx="4974956" cy="2555571"/>
          </a:xfrm>
          <a:prstGeom prst="rect">
            <a:avLst/>
          </a:prstGeom>
          <a:noFill/>
          <a:ln w="57150">
            <a:solidFill>
              <a:srgbClr val="A12056"/>
            </a:solidFill>
          </a:ln>
        </p:spPr>
        <p:txBody>
          <a:bodyPr wrap="square" rtlCol="0">
            <a:spAutoFit/>
          </a:bodyPr>
          <a:lstStyle/>
          <a:p>
            <a:r>
              <a:rPr lang="es-MX" dirty="0"/>
              <a:t>Nos indica el estado del archivo</a:t>
            </a:r>
          </a:p>
          <a:p>
            <a:pPr marL="342900" indent="-342900">
              <a:buFont typeface="Arial" panose="020B0604020202020204" pitchFamily="34" charset="0"/>
              <a:buChar char="•"/>
            </a:pPr>
            <a:r>
              <a:rPr lang="es-MX" dirty="0"/>
              <a:t>Recibido</a:t>
            </a:r>
          </a:p>
          <a:p>
            <a:pPr marL="342900" indent="-342900">
              <a:buFont typeface="Arial" panose="020B0604020202020204" pitchFamily="34" charset="0"/>
              <a:buChar char="•"/>
            </a:pPr>
            <a:r>
              <a:rPr lang="es-MX" dirty="0"/>
              <a:t>Terminado</a:t>
            </a:r>
          </a:p>
          <a:p>
            <a:pPr marL="342900" indent="-342900">
              <a:buFont typeface="Arial" panose="020B0604020202020204" pitchFamily="34" charset="0"/>
              <a:buChar char="•"/>
            </a:pPr>
            <a:r>
              <a:rPr lang="es-MX" dirty="0"/>
              <a:t>Procesando</a:t>
            </a:r>
          </a:p>
          <a:p>
            <a:pPr marL="342900" indent="-342900">
              <a:buFont typeface="Arial" panose="020B0604020202020204" pitchFamily="34" charset="0"/>
              <a:buChar char="•"/>
            </a:pPr>
            <a:r>
              <a:rPr lang="es-MX" dirty="0"/>
              <a:t>Error de carga</a:t>
            </a:r>
          </a:p>
          <a:p>
            <a:pPr marL="342900" indent="-342900">
              <a:buFont typeface="Arial" panose="020B0604020202020204" pitchFamily="34" charset="0"/>
              <a:buChar char="•"/>
            </a:pPr>
            <a:r>
              <a:rPr lang="es-MX" dirty="0"/>
              <a:t>Iniciado</a:t>
            </a:r>
          </a:p>
          <a:p>
            <a:pPr marL="342900" indent="-342900">
              <a:buFont typeface="Arial" panose="020B0604020202020204" pitchFamily="34" charset="0"/>
              <a:buChar char="•"/>
            </a:pPr>
            <a:r>
              <a:rPr lang="es-MX" dirty="0"/>
              <a:t>Copia de información </a:t>
            </a:r>
          </a:p>
          <a:p>
            <a:pPr marL="342900" indent="-342900">
              <a:buFont typeface="Arial" panose="020B0604020202020204" pitchFamily="34" charset="0"/>
              <a:buChar char="•"/>
            </a:pPr>
            <a:r>
              <a:rPr lang="es-MX" dirty="0"/>
              <a:t>Borrado de Información</a:t>
            </a:r>
          </a:p>
        </p:txBody>
      </p:sp>
      <p:sp>
        <p:nvSpPr>
          <p:cNvPr id="10" name="Título 1">
            <a:extLst>
              <a:ext uri="{FF2B5EF4-FFF2-40B4-BE49-F238E27FC236}">
                <a16:creationId xmlns:a16="http://schemas.microsoft.com/office/drawing/2014/main" id="{3719AFE0-6A2F-41C0-A7A5-C1A6BE197FBD}"/>
              </a:ext>
            </a:extLst>
          </p:cNvPr>
          <p:cNvSpPr txBox="1">
            <a:spLocks noGrp="1"/>
          </p:cNvSpPr>
          <p:nvPr>
            <p:ph type="title"/>
          </p:nvPr>
        </p:nvSpPr>
        <p:spPr>
          <a:xfrm>
            <a:off x="690533" y="412120"/>
            <a:ext cx="8663047" cy="91634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5400" dirty="0">
                <a:solidFill>
                  <a:schemeClr val="bg1"/>
                </a:solidFill>
              </a:rPr>
              <a:t>Carga de Archivos</a:t>
            </a:r>
          </a:p>
        </p:txBody>
      </p:sp>
      <p:sp>
        <p:nvSpPr>
          <p:cNvPr id="3" name="Flecha: hacia la izquierda 2">
            <a:extLst>
              <a:ext uri="{FF2B5EF4-FFF2-40B4-BE49-F238E27FC236}">
                <a16:creationId xmlns:a16="http://schemas.microsoft.com/office/drawing/2014/main" id="{4DC9F159-9272-4111-9306-8C0309D21169}"/>
              </a:ext>
            </a:extLst>
          </p:cNvPr>
          <p:cNvSpPr/>
          <p:nvPr/>
        </p:nvSpPr>
        <p:spPr>
          <a:xfrm>
            <a:off x="2794959" y="5055079"/>
            <a:ext cx="1207698" cy="821348"/>
          </a:xfrm>
          <a:prstGeom prst="leftArrow">
            <a:avLst/>
          </a:prstGeom>
          <a:solidFill>
            <a:srgbClr val="A12056"/>
          </a:solidFill>
          <a:ln>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5234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12781" t="50250" r="630" b="9128"/>
          <a:stretch/>
        </p:blipFill>
        <p:spPr>
          <a:xfrm>
            <a:off x="552091" y="1414732"/>
            <a:ext cx="8985343" cy="2455593"/>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33" y="4129546"/>
            <a:ext cx="4801270" cy="2800741"/>
          </a:xfrm>
          <a:prstGeom prst="rect">
            <a:avLst/>
          </a:prstGeom>
          <a:ln w="57150">
            <a:solidFill>
              <a:srgbClr val="22B14C"/>
            </a:solidFill>
          </a:ln>
        </p:spPr>
      </p:pic>
      <p:sp>
        <p:nvSpPr>
          <p:cNvPr id="6" name="CuadroTexto 5"/>
          <p:cNvSpPr txBox="1"/>
          <p:nvPr/>
        </p:nvSpPr>
        <p:spPr>
          <a:xfrm>
            <a:off x="6106332" y="4401519"/>
            <a:ext cx="2085381" cy="1323952"/>
          </a:xfrm>
          <a:prstGeom prst="rect">
            <a:avLst/>
          </a:prstGeom>
          <a:noFill/>
        </p:spPr>
        <p:txBody>
          <a:bodyPr wrap="square" rtlCol="0">
            <a:spAutoFit/>
          </a:bodyPr>
          <a:lstStyle/>
          <a:p>
            <a:r>
              <a:rPr lang="es-MX" dirty="0"/>
              <a:t>Ver detalle arroja un listado de registros cargados.</a:t>
            </a:r>
          </a:p>
        </p:txBody>
      </p:sp>
      <p:sp>
        <p:nvSpPr>
          <p:cNvPr id="7" name="Título 1">
            <a:extLst>
              <a:ext uri="{FF2B5EF4-FFF2-40B4-BE49-F238E27FC236}">
                <a16:creationId xmlns:a16="http://schemas.microsoft.com/office/drawing/2014/main" id="{7D9844BF-7B22-403A-85FA-F5A0F4B64CEC}"/>
              </a:ext>
            </a:extLst>
          </p:cNvPr>
          <p:cNvSpPr txBox="1">
            <a:spLocks noGrp="1"/>
          </p:cNvSpPr>
          <p:nvPr>
            <p:ph type="title"/>
          </p:nvPr>
        </p:nvSpPr>
        <p:spPr>
          <a:xfrm>
            <a:off x="690533" y="412120"/>
            <a:ext cx="8663047" cy="750196"/>
          </a:xfrm>
          <a:prstGeom prst="rect">
            <a:avLst/>
          </a:prstGeom>
        </p:spPr>
        <p:txBody>
          <a:bodyPr vert="horz" lIns="91440" tIns="45720" rIns="91440" bIns="45720" rtlCol="0" anchor="ctr">
            <a:normAutofit fontScale="9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5400" dirty="0">
                <a:solidFill>
                  <a:schemeClr val="bg1"/>
                </a:solidFill>
              </a:rPr>
              <a:t>Carga de Archivos</a:t>
            </a:r>
          </a:p>
        </p:txBody>
      </p:sp>
      <p:sp>
        <p:nvSpPr>
          <p:cNvPr id="3" name="Rectángulo: esquinas redondeadas 2">
            <a:extLst>
              <a:ext uri="{FF2B5EF4-FFF2-40B4-BE49-F238E27FC236}">
                <a16:creationId xmlns:a16="http://schemas.microsoft.com/office/drawing/2014/main" id="{8CFE96BD-F59E-40EF-A036-3B6BD4F6B2E7}"/>
              </a:ext>
            </a:extLst>
          </p:cNvPr>
          <p:cNvSpPr/>
          <p:nvPr/>
        </p:nvSpPr>
        <p:spPr>
          <a:xfrm>
            <a:off x="8488392" y="3356384"/>
            <a:ext cx="379562" cy="370227"/>
          </a:xfrm>
          <a:prstGeom prst="round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de flecha 8">
            <a:extLst>
              <a:ext uri="{FF2B5EF4-FFF2-40B4-BE49-F238E27FC236}">
                <a16:creationId xmlns:a16="http://schemas.microsoft.com/office/drawing/2014/main" id="{DA31CBCD-9F4A-41E8-A6C2-7E9CE0F93B18}"/>
              </a:ext>
            </a:extLst>
          </p:cNvPr>
          <p:cNvCxnSpPr>
            <a:cxnSpLocks/>
            <a:endCxn id="6" idx="0"/>
          </p:cNvCxnSpPr>
          <p:nvPr/>
        </p:nvCxnSpPr>
        <p:spPr>
          <a:xfrm flipH="1">
            <a:off x="7149023" y="3870325"/>
            <a:ext cx="1339370" cy="531194"/>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11" name="Flecha: a la derecha 10">
            <a:extLst>
              <a:ext uri="{FF2B5EF4-FFF2-40B4-BE49-F238E27FC236}">
                <a16:creationId xmlns:a16="http://schemas.microsoft.com/office/drawing/2014/main" id="{AE254E80-BF03-4CF7-A9C3-51EC28EB0A15}"/>
              </a:ext>
            </a:extLst>
          </p:cNvPr>
          <p:cNvSpPr/>
          <p:nvPr/>
        </p:nvSpPr>
        <p:spPr>
          <a:xfrm>
            <a:off x="5491803" y="4401519"/>
            <a:ext cx="608179" cy="1033123"/>
          </a:xfrm>
          <a:prstGeom prst="rightArrow">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00682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0380" y="412120"/>
            <a:ext cx="8253200" cy="734755"/>
          </a:xfrm>
        </p:spPr>
        <p:txBody>
          <a:bodyPr>
            <a:normAutofit fontScale="90000"/>
          </a:bodyPr>
          <a:lstStyle/>
          <a:p>
            <a:r>
              <a:rPr lang="es-MX" dirty="0">
                <a:solidFill>
                  <a:schemeClr val="bg1"/>
                </a:solidFill>
              </a:rPr>
              <a:t>ERROR DE CARGA</a:t>
            </a:r>
            <a:endParaRPr lang="es-MX"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533" y="2125949"/>
            <a:ext cx="7697274" cy="571580"/>
          </a:xfrm>
        </p:spPr>
      </p:pic>
      <p:pic>
        <p:nvPicPr>
          <p:cNvPr id="6" name="Imagen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0533" y="3241281"/>
            <a:ext cx="8211113" cy="3857570"/>
          </a:xfrm>
          <a:prstGeom prst="rect">
            <a:avLst/>
          </a:prstGeom>
        </p:spPr>
      </p:pic>
      <p:sp>
        <p:nvSpPr>
          <p:cNvPr id="7" name="CuadroTexto 6"/>
          <p:cNvSpPr txBox="1"/>
          <p:nvPr/>
        </p:nvSpPr>
        <p:spPr>
          <a:xfrm>
            <a:off x="1209473" y="1629993"/>
            <a:ext cx="8035013" cy="400238"/>
          </a:xfrm>
          <a:prstGeom prst="rect">
            <a:avLst/>
          </a:prstGeom>
          <a:noFill/>
        </p:spPr>
        <p:txBody>
          <a:bodyPr wrap="square" rtlCol="0">
            <a:spAutoFit/>
          </a:bodyPr>
          <a:lstStyle/>
          <a:p>
            <a:r>
              <a:rPr lang="es-MX" dirty="0"/>
              <a:t>El campo Estatus marca el ERROR DE CARGA</a:t>
            </a:r>
          </a:p>
        </p:txBody>
      </p:sp>
      <p:sp>
        <p:nvSpPr>
          <p:cNvPr id="8" name="Rectángulo 7"/>
          <p:cNvSpPr/>
          <p:nvPr/>
        </p:nvSpPr>
        <p:spPr>
          <a:xfrm>
            <a:off x="1100379" y="2793247"/>
            <a:ext cx="7687159" cy="400238"/>
          </a:xfrm>
          <a:prstGeom prst="rect">
            <a:avLst/>
          </a:prstGeom>
        </p:spPr>
        <p:txBody>
          <a:bodyPr wrap="square">
            <a:spAutoFit/>
          </a:bodyPr>
          <a:lstStyle/>
          <a:p>
            <a:r>
              <a:rPr lang="es-MX" dirty="0"/>
              <a:t>Los Errores de Carga también generan comprobante y número de folio</a:t>
            </a:r>
          </a:p>
        </p:txBody>
      </p:sp>
      <p:sp>
        <p:nvSpPr>
          <p:cNvPr id="9" name="CuadroTexto 8"/>
          <p:cNvSpPr txBox="1"/>
          <p:nvPr/>
        </p:nvSpPr>
        <p:spPr>
          <a:xfrm>
            <a:off x="5226979" y="4664990"/>
            <a:ext cx="3160828" cy="101604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Se genera un documento con las descripciones de error para ser atendidos.</a:t>
            </a:r>
          </a:p>
        </p:txBody>
      </p:sp>
    </p:spTree>
    <p:extLst>
      <p:ext uri="{BB962C8B-B14F-4D97-AF65-F5344CB8AC3E}">
        <p14:creationId xmlns:p14="http://schemas.microsoft.com/office/powerpoint/2010/main" val="67870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269881"/>
            <a:ext cx="8663047" cy="803005"/>
          </a:xfrm>
        </p:spPr>
        <p:txBody>
          <a:bodyPr>
            <a:normAutofit/>
          </a:bodyPr>
          <a:lstStyle/>
          <a:p>
            <a:r>
              <a:rPr lang="es-MX" dirty="0">
                <a:solidFill>
                  <a:schemeClr val="bg1"/>
                </a:solidFill>
              </a:rPr>
              <a:t>Comprobante de Procedimiento</a:t>
            </a:r>
          </a:p>
        </p:txBody>
      </p:sp>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b="46029"/>
          <a:stretch/>
        </p:blipFill>
        <p:spPr>
          <a:xfrm>
            <a:off x="513136" y="2711293"/>
            <a:ext cx="6507595" cy="4938151"/>
          </a:xfrm>
        </p:spPr>
      </p:pic>
      <p:pic>
        <p:nvPicPr>
          <p:cNvPr id="5" name="Marcador de contenido 3"/>
          <p:cNvPicPr>
            <a:picLocks noChangeAspect="1"/>
          </p:cNvPicPr>
          <p:nvPr/>
        </p:nvPicPr>
        <p:blipFill rotWithShape="1">
          <a:blip r:embed="rId4">
            <a:extLst>
              <a:ext uri="{28A0092B-C50C-407E-A947-70E740481C1C}">
                <a14:useLocalDpi xmlns:a14="http://schemas.microsoft.com/office/drawing/2010/main" val="0"/>
              </a:ext>
            </a:extLst>
          </a:blip>
          <a:srcRect l="12781" t="50250" r="630" b="9128"/>
          <a:stretch/>
        </p:blipFill>
        <p:spPr>
          <a:xfrm>
            <a:off x="513136" y="1908288"/>
            <a:ext cx="7501180" cy="1472339"/>
          </a:xfrm>
          <a:prstGeom prst="rect">
            <a:avLst/>
          </a:prstGeom>
        </p:spPr>
      </p:pic>
      <p:pic>
        <p:nvPicPr>
          <p:cNvPr id="6" name="Imagen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35350" y="3055580"/>
            <a:ext cx="611161" cy="309549"/>
          </a:xfrm>
          <a:prstGeom prst="rect">
            <a:avLst/>
          </a:prstGeom>
        </p:spPr>
      </p:pic>
      <p:sp>
        <p:nvSpPr>
          <p:cNvPr id="7" name="CuadroTexto 6"/>
          <p:cNvSpPr txBox="1"/>
          <p:nvPr/>
        </p:nvSpPr>
        <p:spPr>
          <a:xfrm>
            <a:off x="7535350" y="3856416"/>
            <a:ext cx="2289654" cy="132395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Este campo descarga el </a:t>
            </a:r>
            <a:r>
              <a:rPr lang="es-MX" b="1" dirty="0"/>
              <a:t>Comprobante de Procedimiento</a:t>
            </a:r>
          </a:p>
        </p:txBody>
      </p:sp>
      <p:sp>
        <p:nvSpPr>
          <p:cNvPr id="8" name="CuadroTexto 7"/>
          <p:cNvSpPr txBox="1"/>
          <p:nvPr/>
        </p:nvSpPr>
        <p:spPr>
          <a:xfrm>
            <a:off x="4819973" y="4687085"/>
            <a:ext cx="1503334" cy="132395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Número de verificación del registro de carga</a:t>
            </a:r>
          </a:p>
        </p:txBody>
      </p:sp>
      <p:sp>
        <p:nvSpPr>
          <p:cNvPr id="3" name="Diagrama de flujo: preparación 2">
            <a:extLst>
              <a:ext uri="{FF2B5EF4-FFF2-40B4-BE49-F238E27FC236}">
                <a16:creationId xmlns:a16="http://schemas.microsoft.com/office/drawing/2014/main" id="{B73C1CF1-F8E2-4B15-875D-CED68620E6C6}"/>
              </a:ext>
            </a:extLst>
          </p:cNvPr>
          <p:cNvSpPr/>
          <p:nvPr/>
        </p:nvSpPr>
        <p:spPr>
          <a:xfrm>
            <a:off x="5262523" y="3632831"/>
            <a:ext cx="1503334" cy="489718"/>
          </a:xfrm>
          <a:prstGeom prst="flowChartPreparati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recto de flecha 9">
            <a:extLst>
              <a:ext uri="{FF2B5EF4-FFF2-40B4-BE49-F238E27FC236}">
                <a16:creationId xmlns:a16="http://schemas.microsoft.com/office/drawing/2014/main" id="{68CD1712-4C3C-4FE1-A0F9-D4019583AD17}"/>
              </a:ext>
            </a:extLst>
          </p:cNvPr>
          <p:cNvCxnSpPr>
            <a:stCxn id="7" idx="0"/>
            <a:endCxn id="6" idx="3"/>
          </p:cNvCxnSpPr>
          <p:nvPr/>
        </p:nvCxnSpPr>
        <p:spPr>
          <a:xfrm flipH="1" flipV="1">
            <a:off x="8146511" y="3210355"/>
            <a:ext cx="533666" cy="646061"/>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C65BC663-4FF9-4033-AEB4-5BF4ACFBCFA4}"/>
              </a:ext>
            </a:extLst>
          </p:cNvPr>
          <p:cNvCxnSpPr>
            <a:cxnSpLocks/>
            <a:stCxn id="8" idx="0"/>
          </p:cNvCxnSpPr>
          <p:nvPr/>
        </p:nvCxnSpPr>
        <p:spPr>
          <a:xfrm flipV="1">
            <a:off x="5571640" y="4183632"/>
            <a:ext cx="442550" cy="503453"/>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9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753309" y="776560"/>
            <a:ext cx="8537496" cy="1053606"/>
          </a:xfrm>
        </p:spPr>
        <p:txBody>
          <a:bodyPr>
            <a:noAutofit/>
          </a:bodyPr>
          <a:lstStyle/>
          <a:p>
            <a:r>
              <a:rPr lang="es-MX" sz="7200" dirty="0">
                <a:solidFill>
                  <a:schemeClr val="bg1"/>
                </a:solidFill>
              </a:rPr>
              <a:t>Opciones de Carga</a:t>
            </a:r>
          </a:p>
        </p:txBody>
      </p:sp>
      <p:sp>
        <p:nvSpPr>
          <p:cNvPr id="6" name="Marcador de contenido 2">
            <a:extLst>
              <a:ext uri="{FF2B5EF4-FFF2-40B4-BE49-F238E27FC236}">
                <a16:creationId xmlns:a16="http://schemas.microsoft.com/office/drawing/2014/main" id="{45A7B1ED-67EC-4067-BB1B-6601C124EBD2}"/>
              </a:ext>
            </a:extLst>
          </p:cNvPr>
          <p:cNvSpPr>
            <a:spLocks noGrp="1"/>
          </p:cNvSpPr>
          <p:nvPr>
            <p:ph type="subTitle" idx="1"/>
          </p:nvPr>
        </p:nvSpPr>
        <p:spPr>
          <a:xfrm>
            <a:off x="753309" y="4140678"/>
            <a:ext cx="5244860" cy="1742537"/>
          </a:xfrm>
        </p:spPr>
        <p:txBody>
          <a:bodyPr>
            <a:normAutofit/>
          </a:bodyPr>
          <a:lstStyle/>
          <a:p>
            <a:pPr marL="457200" indent="-457200">
              <a:buFont typeface="Arial" panose="020B0604020202020204" pitchFamily="34" charset="0"/>
              <a:buChar char="•"/>
            </a:pPr>
            <a:r>
              <a:rPr lang="es-MX" sz="3600" dirty="0"/>
              <a:t>Copiar información </a:t>
            </a:r>
          </a:p>
          <a:p>
            <a:pPr marL="457200" indent="-457200">
              <a:buFont typeface="Arial" panose="020B0604020202020204" pitchFamily="34" charset="0"/>
              <a:buChar char="•"/>
            </a:pPr>
            <a:r>
              <a:rPr lang="es-MX" sz="3600" dirty="0"/>
              <a:t>Borra información</a:t>
            </a:r>
          </a:p>
        </p:txBody>
      </p:sp>
    </p:spTree>
    <p:extLst>
      <p:ext uri="{BB962C8B-B14F-4D97-AF65-F5344CB8AC3E}">
        <p14:creationId xmlns:p14="http://schemas.microsoft.com/office/powerpoint/2010/main" val="3492385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0593" y="1737947"/>
            <a:ext cx="8662987" cy="720518"/>
          </a:xfrm>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b="37458"/>
          <a:stretch/>
        </p:blipFill>
        <p:spPr>
          <a:xfrm>
            <a:off x="787045" y="2721279"/>
            <a:ext cx="8899395" cy="2858111"/>
          </a:xfrm>
          <a:prstGeom prst="rect">
            <a:avLst/>
          </a:prstGeom>
        </p:spPr>
      </p:pic>
      <p:sp>
        <p:nvSpPr>
          <p:cNvPr id="11" name="Elipse 10"/>
          <p:cNvSpPr/>
          <p:nvPr/>
        </p:nvSpPr>
        <p:spPr>
          <a:xfrm>
            <a:off x="6269830" y="3446221"/>
            <a:ext cx="2575774" cy="22071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Rectángulo 11"/>
          <p:cNvSpPr/>
          <p:nvPr/>
        </p:nvSpPr>
        <p:spPr>
          <a:xfrm>
            <a:off x="6602279" y="3666931"/>
            <a:ext cx="604434" cy="151249"/>
          </a:xfrm>
          <a:prstGeom prst="rect">
            <a:avLst/>
          </a:prstGeom>
          <a:noFill/>
          <a:ln w="3810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CuadroTexto 12"/>
          <p:cNvSpPr txBox="1"/>
          <p:nvPr/>
        </p:nvSpPr>
        <p:spPr>
          <a:xfrm>
            <a:off x="4679202" y="5443505"/>
            <a:ext cx="425939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Del árbol desplegado se seleccionará la fracción que se desea cargar.</a:t>
            </a:r>
          </a:p>
        </p:txBody>
      </p:sp>
      <p:cxnSp>
        <p:nvCxnSpPr>
          <p:cNvPr id="14" name="Conector recto de flecha 13"/>
          <p:cNvCxnSpPr/>
          <p:nvPr/>
        </p:nvCxnSpPr>
        <p:spPr>
          <a:xfrm flipH="1" flipV="1">
            <a:off x="2524914" y="4482596"/>
            <a:ext cx="2154288" cy="1278697"/>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1394847" y="4318003"/>
            <a:ext cx="1130067" cy="2169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p:cNvSpPr txBox="1"/>
          <p:nvPr/>
        </p:nvSpPr>
        <p:spPr>
          <a:xfrm>
            <a:off x="5427050" y="4270912"/>
            <a:ext cx="425939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Se coloca el nombre de la Unidad Administrativa de la que se cargará información </a:t>
            </a:r>
          </a:p>
        </p:txBody>
      </p:sp>
      <p:cxnSp>
        <p:nvCxnSpPr>
          <p:cNvPr id="17" name="Conector recto de flecha 16"/>
          <p:cNvCxnSpPr/>
          <p:nvPr/>
        </p:nvCxnSpPr>
        <p:spPr>
          <a:xfrm flipH="1" flipV="1">
            <a:off x="7563173" y="3692331"/>
            <a:ext cx="18165" cy="587818"/>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19" name="Título 3">
            <a:extLst>
              <a:ext uri="{FF2B5EF4-FFF2-40B4-BE49-F238E27FC236}">
                <a16:creationId xmlns:a16="http://schemas.microsoft.com/office/drawing/2014/main" id="{088F316F-0B82-4641-821C-2C949FE91A3E}"/>
              </a:ext>
            </a:extLst>
          </p:cNvPr>
          <p:cNvSpPr>
            <a:spLocks noGrp="1"/>
          </p:cNvSpPr>
          <p:nvPr>
            <p:ph type="title"/>
          </p:nvPr>
        </p:nvSpPr>
        <p:spPr>
          <a:xfrm>
            <a:off x="690563" y="412750"/>
            <a:ext cx="8662987" cy="719138"/>
          </a:xfrm>
        </p:spPr>
        <p:txBody>
          <a:bodyPr>
            <a:noAutofit/>
          </a:bodyPr>
          <a:lstStyle/>
          <a:p>
            <a:pPr algn="ctr"/>
            <a:r>
              <a:rPr lang="es-MX" sz="4800" dirty="0">
                <a:solidFill>
                  <a:schemeClr val="bg1"/>
                </a:solidFill>
              </a:rPr>
              <a:t>Opciones de Carga</a:t>
            </a:r>
          </a:p>
        </p:txBody>
      </p:sp>
    </p:spTree>
    <p:extLst>
      <p:ext uri="{BB962C8B-B14F-4D97-AF65-F5344CB8AC3E}">
        <p14:creationId xmlns:p14="http://schemas.microsoft.com/office/powerpoint/2010/main" val="2739595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8552" t="25257"/>
          <a:stretch/>
        </p:blipFill>
        <p:spPr>
          <a:xfrm>
            <a:off x="0" y="2438715"/>
            <a:ext cx="7788543" cy="3671161"/>
          </a:xfrm>
        </p:spPr>
      </p:pic>
      <p:sp>
        <p:nvSpPr>
          <p:cNvPr id="5" name="CuadroTexto 4"/>
          <p:cNvSpPr txBox="1"/>
          <p:nvPr/>
        </p:nvSpPr>
        <p:spPr>
          <a:xfrm>
            <a:off x="5656881" y="1328319"/>
            <a:ext cx="4177146" cy="163185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La opción de Filtros Avanzados presenta la oportunidad para segregar información, ya sea por algún criterio del formato o por el número de folio de carga.</a:t>
            </a:r>
          </a:p>
        </p:txBody>
      </p:sp>
      <p:sp>
        <p:nvSpPr>
          <p:cNvPr id="6" name="CuadroTexto 5"/>
          <p:cNvSpPr txBox="1"/>
          <p:nvPr/>
        </p:nvSpPr>
        <p:spPr>
          <a:xfrm>
            <a:off x="5656881" y="5052447"/>
            <a:ext cx="3456122" cy="163185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Aparecen dos opciones “</a:t>
            </a:r>
            <a:r>
              <a:rPr lang="es-MX" b="1" dirty="0"/>
              <a:t>Copiar Información” </a:t>
            </a:r>
            <a:r>
              <a:rPr lang="es-MX" dirty="0"/>
              <a:t>y “</a:t>
            </a:r>
            <a:r>
              <a:rPr lang="es-MX" b="1" dirty="0"/>
              <a:t>Eliminar Información”</a:t>
            </a:r>
            <a:r>
              <a:rPr lang="es-MX" dirty="0"/>
              <a:t>, ambas funcionan en conjunto con Filtros Avanzados.</a:t>
            </a:r>
          </a:p>
        </p:txBody>
      </p:sp>
      <p:sp>
        <p:nvSpPr>
          <p:cNvPr id="7" name="Título 1">
            <a:extLst>
              <a:ext uri="{FF2B5EF4-FFF2-40B4-BE49-F238E27FC236}">
                <a16:creationId xmlns:a16="http://schemas.microsoft.com/office/drawing/2014/main" id="{BA05AF3A-06E6-4644-B0F4-D15EC0326D93}"/>
              </a:ext>
            </a:extLst>
          </p:cNvPr>
          <p:cNvSpPr>
            <a:spLocks noGrp="1"/>
          </p:cNvSpPr>
          <p:nvPr>
            <p:ph type="title"/>
          </p:nvPr>
        </p:nvSpPr>
        <p:spPr>
          <a:xfrm>
            <a:off x="690563" y="412750"/>
            <a:ext cx="8662987" cy="641350"/>
          </a:xfrm>
        </p:spPr>
        <p:txBody>
          <a:bodyPr>
            <a:normAutofit fontScale="90000"/>
          </a:bodyPr>
          <a:lstStyle/>
          <a:p>
            <a:pPr algn="ctr"/>
            <a:r>
              <a:rPr lang="es-MX" dirty="0">
                <a:solidFill>
                  <a:schemeClr val="bg1"/>
                </a:solidFill>
              </a:rPr>
              <a:t>Filtros Avanzados</a:t>
            </a:r>
          </a:p>
        </p:txBody>
      </p:sp>
      <p:cxnSp>
        <p:nvCxnSpPr>
          <p:cNvPr id="8" name="Conector recto de flecha 7">
            <a:extLst>
              <a:ext uri="{FF2B5EF4-FFF2-40B4-BE49-F238E27FC236}">
                <a16:creationId xmlns:a16="http://schemas.microsoft.com/office/drawing/2014/main" id="{2966F865-44BB-4377-8C75-D957F6A32663}"/>
              </a:ext>
            </a:extLst>
          </p:cNvPr>
          <p:cNvCxnSpPr>
            <a:stCxn id="5" idx="1"/>
          </p:cNvCxnSpPr>
          <p:nvPr/>
        </p:nvCxnSpPr>
        <p:spPr>
          <a:xfrm flipH="1">
            <a:off x="1173192" y="2144248"/>
            <a:ext cx="4483689" cy="478182"/>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C50CA8BD-95A9-46AA-B837-2E4E3601FE2C}"/>
              </a:ext>
            </a:extLst>
          </p:cNvPr>
          <p:cNvCxnSpPr>
            <a:cxnSpLocks/>
            <a:stCxn id="6" idx="1"/>
          </p:cNvCxnSpPr>
          <p:nvPr/>
        </p:nvCxnSpPr>
        <p:spPr>
          <a:xfrm flipH="1" flipV="1">
            <a:off x="1725283" y="5503653"/>
            <a:ext cx="3931598" cy="364723"/>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14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0945" y="412120"/>
            <a:ext cx="9531928" cy="557698"/>
          </a:xfrm>
          <a:ln>
            <a:noFill/>
          </a:ln>
        </p:spPr>
        <p:txBody>
          <a:bodyPr>
            <a:noAutofit/>
          </a:bodyPr>
          <a:lstStyle/>
          <a:p>
            <a:r>
              <a:rPr lang="es-MX" sz="3600" dirty="0">
                <a:solidFill>
                  <a:schemeClr val="bg1"/>
                </a:solidFill>
              </a:rPr>
              <a:t>¿QUIENES ATENDERÁN OBLIGACIONES EN SIPOT?</a:t>
            </a:r>
          </a:p>
        </p:txBody>
      </p:sp>
      <p:sp>
        <p:nvSpPr>
          <p:cNvPr id="4" name="Marcador de texto 3"/>
          <p:cNvSpPr>
            <a:spLocks noGrp="1"/>
          </p:cNvSpPr>
          <p:nvPr>
            <p:ph type="body" idx="1"/>
          </p:nvPr>
        </p:nvSpPr>
        <p:spPr>
          <a:xfrm>
            <a:off x="800707" y="1481275"/>
            <a:ext cx="7662449" cy="458361"/>
          </a:xfrm>
        </p:spPr>
        <p:txBody>
          <a:bodyPr>
            <a:normAutofit/>
          </a:bodyPr>
          <a:lstStyle/>
          <a:p>
            <a:pPr algn="ctr"/>
            <a:r>
              <a:rPr lang="es-MX" dirty="0">
                <a:solidFill>
                  <a:srgbClr val="007365"/>
                </a:solidFill>
              </a:rPr>
              <a:t>Administrador de Sujeto Obligado</a:t>
            </a:r>
          </a:p>
        </p:txBody>
      </p:sp>
      <p:sp>
        <p:nvSpPr>
          <p:cNvPr id="5" name="Marcador de contenido 4"/>
          <p:cNvSpPr>
            <a:spLocks noGrp="1"/>
          </p:cNvSpPr>
          <p:nvPr>
            <p:ph sz="half" idx="2"/>
          </p:nvPr>
        </p:nvSpPr>
        <p:spPr>
          <a:xfrm>
            <a:off x="689869" y="1939636"/>
            <a:ext cx="8908473" cy="2236929"/>
          </a:xfrm>
        </p:spPr>
        <p:txBody>
          <a:bodyPr>
            <a:noAutofit/>
          </a:bodyPr>
          <a:lstStyle/>
          <a:p>
            <a:pPr marL="0" indent="0">
              <a:lnSpc>
                <a:spcPct val="110000"/>
              </a:lnSpc>
              <a:buNone/>
            </a:pPr>
            <a:r>
              <a:rPr lang="es-MX" sz="2000" dirty="0"/>
              <a:t>El titular de la Unidad de Transparencia de cada Sujeto Obligado.</a:t>
            </a:r>
          </a:p>
          <a:p>
            <a:pPr marL="0" indent="0">
              <a:lnSpc>
                <a:spcPct val="110000"/>
              </a:lnSpc>
              <a:buNone/>
            </a:pPr>
            <a:r>
              <a:rPr lang="es-MX" sz="2000" b="1" dirty="0"/>
              <a:t>Actividades:</a:t>
            </a:r>
          </a:p>
          <a:p>
            <a:pPr>
              <a:lnSpc>
                <a:spcPct val="110000"/>
              </a:lnSpc>
              <a:buClr>
                <a:srgbClr val="007365"/>
              </a:buClr>
            </a:pPr>
            <a:r>
              <a:rPr lang="es-MX" sz="2000" dirty="0"/>
              <a:t>Administración de unidades administrativas (alta, eliminación y modificación).</a:t>
            </a:r>
          </a:p>
          <a:p>
            <a:pPr>
              <a:lnSpc>
                <a:spcPct val="110000"/>
              </a:lnSpc>
              <a:buClr>
                <a:srgbClr val="007365"/>
              </a:buClr>
            </a:pPr>
            <a:r>
              <a:rPr lang="es-MX" sz="2000" dirty="0"/>
              <a:t>Administración de usuarios (alta, eliminación y modificación).</a:t>
            </a:r>
          </a:p>
          <a:p>
            <a:pPr>
              <a:lnSpc>
                <a:spcPct val="110000"/>
              </a:lnSpc>
              <a:buClr>
                <a:srgbClr val="007365"/>
              </a:buClr>
            </a:pPr>
            <a:r>
              <a:rPr lang="es-MX" sz="2000" dirty="0"/>
              <a:t>Relacionar unidad administrativa con formatos.</a:t>
            </a:r>
          </a:p>
        </p:txBody>
      </p:sp>
      <p:sp>
        <p:nvSpPr>
          <p:cNvPr id="6" name="Marcador de texto 5"/>
          <p:cNvSpPr>
            <a:spLocks noGrp="1"/>
          </p:cNvSpPr>
          <p:nvPr>
            <p:ph type="body" sz="quarter" idx="3"/>
          </p:nvPr>
        </p:nvSpPr>
        <p:spPr>
          <a:xfrm>
            <a:off x="689869" y="4675645"/>
            <a:ext cx="7662449" cy="470738"/>
          </a:xfrm>
        </p:spPr>
        <p:txBody>
          <a:bodyPr>
            <a:normAutofit/>
          </a:bodyPr>
          <a:lstStyle/>
          <a:p>
            <a:pPr algn="ctr"/>
            <a:r>
              <a:rPr lang="es-MX" dirty="0">
                <a:solidFill>
                  <a:srgbClr val="007365"/>
                </a:solidFill>
              </a:rPr>
              <a:t>Administrador de Unidad Administrativa</a:t>
            </a:r>
          </a:p>
        </p:txBody>
      </p:sp>
      <p:sp>
        <p:nvSpPr>
          <p:cNvPr id="7" name="Marcador de contenido 6"/>
          <p:cNvSpPr>
            <a:spLocks noGrp="1"/>
          </p:cNvSpPr>
          <p:nvPr>
            <p:ph sz="quarter" idx="4"/>
          </p:nvPr>
        </p:nvSpPr>
        <p:spPr>
          <a:xfrm>
            <a:off x="689869" y="5264727"/>
            <a:ext cx="8526475" cy="2078181"/>
          </a:xfrm>
        </p:spPr>
        <p:txBody>
          <a:bodyPr>
            <a:noAutofit/>
          </a:bodyPr>
          <a:lstStyle/>
          <a:p>
            <a:pPr marL="0" indent="0">
              <a:buNone/>
            </a:pPr>
            <a:r>
              <a:rPr lang="es-MX" sz="2000" dirty="0"/>
              <a:t>El enlace designado por el titular de la Unidad Administrativa.</a:t>
            </a:r>
          </a:p>
          <a:p>
            <a:pPr marL="0" indent="0">
              <a:buNone/>
            </a:pPr>
            <a:r>
              <a:rPr lang="es-MX" sz="2000" b="1" dirty="0"/>
              <a:t>Actividades:</a:t>
            </a:r>
          </a:p>
          <a:p>
            <a:pPr>
              <a:buClr>
                <a:srgbClr val="007365"/>
              </a:buClr>
            </a:pPr>
            <a:r>
              <a:rPr lang="es-MX" sz="2000" dirty="0"/>
              <a:t>Preparar la información acorde a sus funciones y atribuciones.</a:t>
            </a:r>
          </a:p>
          <a:p>
            <a:pPr>
              <a:buClr>
                <a:srgbClr val="007365"/>
              </a:buClr>
            </a:pPr>
            <a:r>
              <a:rPr lang="es-MX" sz="2000" dirty="0"/>
              <a:t>Coordinarse con otras unidades administrativas.</a:t>
            </a:r>
          </a:p>
          <a:p>
            <a:pPr>
              <a:buClr>
                <a:srgbClr val="007365"/>
              </a:buClr>
            </a:pPr>
            <a:r>
              <a:rPr lang="es-MX" sz="2000" dirty="0"/>
              <a:t>Cargar la información al SIPOT.</a:t>
            </a:r>
          </a:p>
        </p:txBody>
      </p:sp>
    </p:spTree>
    <p:extLst>
      <p:ext uri="{BB962C8B-B14F-4D97-AF65-F5344CB8AC3E}">
        <p14:creationId xmlns:p14="http://schemas.microsoft.com/office/powerpoint/2010/main" val="1555877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533" y="2236051"/>
            <a:ext cx="8662987" cy="1740081"/>
          </a:xfrm>
        </p:spPr>
      </p:pic>
      <p:sp>
        <p:nvSpPr>
          <p:cNvPr id="5" name="CuadroTexto 4"/>
          <p:cNvSpPr txBox="1"/>
          <p:nvPr/>
        </p:nvSpPr>
        <p:spPr>
          <a:xfrm>
            <a:off x="690533" y="4432515"/>
            <a:ext cx="8662987" cy="2308324"/>
          </a:xfrm>
          <a:prstGeom prst="rect">
            <a:avLst/>
          </a:prstGeom>
          <a:noFill/>
        </p:spPr>
        <p:txBody>
          <a:bodyPr wrap="square" rtlCol="0">
            <a:spAutoFit/>
          </a:bodyPr>
          <a:lstStyle/>
          <a:p>
            <a:pPr marL="342900" indent="-342900">
              <a:buFont typeface="Arial" panose="020B0604020202020204" pitchFamily="34" charset="0"/>
              <a:buChar char="•"/>
            </a:pPr>
            <a:r>
              <a:rPr lang="es-MX" sz="2400" dirty="0"/>
              <a:t>Este campo se utiliza para </a:t>
            </a:r>
            <a:r>
              <a:rPr lang="es-MX" sz="2400" b="1" dirty="0"/>
              <a:t>traspasar información de un año a otro.</a:t>
            </a:r>
          </a:p>
          <a:p>
            <a:pPr marL="342900" indent="-342900">
              <a:buFont typeface="Arial" panose="020B0604020202020204" pitchFamily="34" charset="0"/>
              <a:buChar char="•"/>
            </a:pPr>
            <a:r>
              <a:rPr lang="es-MX" sz="2400" dirty="0"/>
              <a:t>Si no se aplica el </a:t>
            </a:r>
            <a:r>
              <a:rPr lang="es-MX" sz="2400" b="1" dirty="0"/>
              <a:t>“Filtro Avanzado”, </a:t>
            </a:r>
            <a:r>
              <a:rPr lang="es-MX" sz="2400" dirty="0"/>
              <a:t>corresponderá la información de todo el “Año Origen” la que se copiará al “Año Destino”.</a:t>
            </a:r>
          </a:p>
          <a:p>
            <a:pPr marL="342900" indent="-342900">
              <a:buFont typeface="Arial" panose="020B0604020202020204" pitchFamily="34" charset="0"/>
              <a:buChar char="•"/>
            </a:pPr>
            <a:r>
              <a:rPr lang="es-MX" sz="2400" dirty="0"/>
              <a:t>Es importante destacar que la información es </a:t>
            </a:r>
            <a:r>
              <a:rPr lang="es-MX" sz="2400" b="1" dirty="0"/>
              <a:t>copia exacta y fiel a la original.</a:t>
            </a:r>
          </a:p>
        </p:txBody>
      </p:sp>
      <p:sp>
        <p:nvSpPr>
          <p:cNvPr id="6" name="Título 3">
            <a:extLst>
              <a:ext uri="{FF2B5EF4-FFF2-40B4-BE49-F238E27FC236}">
                <a16:creationId xmlns:a16="http://schemas.microsoft.com/office/drawing/2014/main" id="{31D632EE-0E5C-4D1A-B6C8-907DE659E2EA}"/>
              </a:ext>
            </a:extLst>
          </p:cNvPr>
          <p:cNvSpPr>
            <a:spLocks noGrp="1"/>
          </p:cNvSpPr>
          <p:nvPr>
            <p:ph type="title"/>
          </p:nvPr>
        </p:nvSpPr>
        <p:spPr>
          <a:xfrm>
            <a:off x="690533" y="412120"/>
            <a:ext cx="8663047" cy="648348"/>
          </a:xfrm>
        </p:spPr>
        <p:txBody>
          <a:bodyPr>
            <a:noAutofit/>
          </a:bodyPr>
          <a:lstStyle/>
          <a:p>
            <a:pPr algn="ctr"/>
            <a:r>
              <a:rPr lang="es-MX" sz="6000" dirty="0">
                <a:solidFill>
                  <a:schemeClr val="bg1"/>
                </a:solidFill>
              </a:rPr>
              <a:t>Copia de Información</a:t>
            </a:r>
          </a:p>
        </p:txBody>
      </p:sp>
      <p:sp>
        <p:nvSpPr>
          <p:cNvPr id="7" name="Elipse 6">
            <a:extLst>
              <a:ext uri="{FF2B5EF4-FFF2-40B4-BE49-F238E27FC236}">
                <a16:creationId xmlns:a16="http://schemas.microsoft.com/office/drawing/2014/main" id="{AB1A3F85-EB0A-434B-9B5B-A66550140928}"/>
              </a:ext>
            </a:extLst>
          </p:cNvPr>
          <p:cNvSpPr/>
          <p:nvPr/>
        </p:nvSpPr>
        <p:spPr>
          <a:xfrm>
            <a:off x="1022887" y="2605177"/>
            <a:ext cx="1392509" cy="500332"/>
          </a:xfrm>
          <a:prstGeom prst="ellipse">
            <a:avLst/>
          </a:prstGeom>
          <a:noFill/>
          <a:ln w="5715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6FF9CD0E-4E74-4756-A293-406B482DB655}"/>
              </a:ext>
            </a:extLst>
          </p:cNvPr>
          <p:cNvSpPr/>
          <p:nvPr/>
        </p:nvSpPr>
        <p:spPr>
          <a:xfrm>
            <a:off x="2644232" y="2777706"/>
            <a:ext cx="1530952" cy="32780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989188F6-1452-443E-B9C7-782C134E774A}"/>
              </a:ext>
            </a:extLst>
          </p:cNvPr>
          <p:cNvSpPr/>
          <p:nvPr/>
        </p:nvSpPr>
        <p:spPr>
          <a:xfrm>
            <a:off x="4704913" y="2777706"/>
            <a:ext cx="1530952" cy="32780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53624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692061"/>
          </a:xfrm>
        </p:spPr>
        <p:txBody>
          <a:bodyPr>
            <a:normAutofit fontScale="90000"/>
          </a:bodyPr>
          <a:lstStyle/>
          <a:p>
            <a:r>
              <a:rPr lang="es-MX" sz="5400" dirty="0">
                <a:solidFill>
                  <a:schemeClr val="bg1"/>
                </a:solidFill>
              </a:rPr>
              <a:t>Copia de Información</a:t>
            </a:r>
            <a:endParaRPr lang="es-MX" dirty="0"/>
          </a:p>
        </p:txBody>
      </p:sp>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t="17849" b="12206"/>
          <a:stretch/>
        </p:blipFill>
        <p:spPr>
          <a:xfrm>
            <a:off x="355167" y="2068425"/>
            <a:ext cx="8845229" cy="692061"/>
          </a:xfr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294" t="191" r="-294" b="40628"/>
          <a:stretch/>
        </p:blipFill>
        <p:spPr>
          <a:xfrm>
            <a:off x="1608348" y="3219012"/>
            <a:ext cx="5277587" cy="4138048"/>
          </a:xfrm>
          <a:prstGeom prst="rect">
            <a:avLst/>
          </a:prstGeom>
        </p:spPr>
      </p:pic>
      <p:sp>
        <p:nvSpPr>
          <p:cNvPr id="6" name="CuadroTexto 5"/>
          <p:cNvSpPr txBox="1"/>
          <p:nvPr/>
        </p:nvSpPr>
        <p:spPr>
          <a:xfrm>
            <a:off x="690533" y="1508499"/>
            <a:ext cx="8174498" cy="400238"/>
          </a:xfrm>
          <a:prstGeom prst="rect">
            <a:avLst/>
          </a:prstGeom>
          <a:noFill/>
        </p:spPr>
        <p:txBody>
          <a:bodyPr wrap="square" rtlCol="0">
            <a:spAutoFit/>
          </a:bodyPr>
          <a:lstStyle/>
          <a:p>
            <a:r>
              <a:rPr lang="es-MX" dirty="0"/>
              <a:t>La acción de copia de información genera un registro de copiado y un folio.</a:t>
            </a:r>
          </a:p>
        </p:txBody>
      </p:sp>
      <p:sp>
        <p:nvSpPr>
          <p:cNvPr id="3" name="Elipse 2">
            <a:extLst>
              <a:ext uri="{FF2B5EF4-FFF2-40B4-BE49-F238E27FC236}">
                <a16:creationId xmlns:a16="http://schemas.microsoft.com/office/drawing/2014/main" id="{4022831B-5DCA-46D8-B4BE-991B3EE39207}"/>
              </a:ext>
            </a:extLst>
          </p:cNvPr>
          <p:cNvSpPr/>
          <p:nvPr/>
        </p:nvSpPr>
        <p:spPr>
          <a:xfrm>
            <a:off x="2691442" y="2068425"/>
            <a:ext cx="741871" cy="692061"/>
          </a:xfrm>
          <a:prstGeom prst="ellipse">
            <a:avLst/>
          </a:prstGeom>
          <a:noFill/>
          <a:ln w="5715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ipse 6">
            <a:extLst>
              <a:ext uri="{FF2B5EF4-FFF2-40B4-BE49-F238E27FC236}">
                <a16:creationId xmlns:a16="http://schemas.microsoft.com/office/drawing/2014/main" id="{FD1709DB-92AF-40BA-85FB-52416B427931}"/>
              </a:ext>
            </a:extLst>
          </p:cNvPr>
          <p:cNvSpPr/>
          <p:nvPr/>
        </p:nvSpPr>
        <p:spPr>
          <a:xfrm>
            <a:off x="2691443" y="5745192"/>
            <a:ext cx="1362972" cy="486959"/>
          </a:xfrm>
          <a:prstGeom prst="ellipse">
            <a:avLst/>
          </a:prstGeom>
          <a:noFill/>
          <a:ln w="5715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78441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895980"/>
          </a:xfrm>
        </p:spPr>
        <p:txBody>
          <a:bodyPr/>
          <a:lstStyle/>
          <a:p>
            <a:r>
              <a:rPr lang="es-MX" b="1" dirty="0">
                <a:solidFill>
                  <a:schemeClr val="bg1"/>
                </a:solidFill>
              </a:rPr>
              <a:t>Eliminar</a:t>
            </a:r>
            <a:r>
              <a:rPr lang="es-MX" dirty="0">
                <a:solidFill>
                  <a:schemeClr val="bg1"/>
                </a:solidFill>
              </a:rPr>
              <a:t> </a:t>
            </a:r>
            <a:r>
              <a:rPr lang="es-MX" b="1" dirty="0">
                <a:solidFill>
                  <a:schemeClr val="bg1"/>
                </a:solidFill>
              </a:rPr>
              <a:t>Información</a:t>
            </a:r>
            <a:endParaRPr lang="es-MX" dirty="0">
              <a:solidFill>
                <a:schemeClr val="bg1"/>
              </a:solidFill>
            </a:endParaRPr>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533" y="3026051"/>
            <a:ext cx="8662987" cy="1688548"/>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0264" y="6081407"/>
            <a:ext cx="2743583" cy="1124107"/>
          </a:xfrm>
          <a:prstGeom prst="rect">
            <a:avLst/>
          </a:prstGeom>
          <a:ln w="57150">
            <a:solidFill>
              <a:srgbClr val="007365"/>
            </a:solidFill>
          </a:ln>
        </p:spPr>
      </p:pic>
      <p:sp>
        <p:nvSpPr>
          <p:cNvPr id="3" name="CuadroTexto 2">
            <a:extLst>
              <a:ext uri="{FF2B5EF4-FFF2-40B4-BE49-F238E27FC236}">
                <a16:creationId xmlns:a16="http://schemas.microsoft.com/office/drawing/2014/main" id="{A6F406A6-907E-43F9-A02C-416C617FAFD3}"/>
              </a:ext>
            </a:extLst>
          </p:cNvPr>
          <p:cNvSpPr txBox="1"/>
          <p:nvPr/>
        </p:nvSpPr>
        <p:spPr>
          <a:xfrm>
            <a:off x="690533" y="1467088"/>
            <a:ext cx="8663047" cy="1446806"/>
          </a:xfrm>
          <a:prstGeom prst="rect">
            <a:avLst/>
          </a:prstGeom>
          <a:noFill/>
        </p:spPr>
        <p:txBody>
          <a:bodyPr wrap="square" rtlCol="0">
            <a:spAutoFit/>
          </a:bodyPr>
          <a:lstStyle/>
          <a:p>
            <a:r>
              <a:rPr lang="es-MX" dirty="0"/>
              <a:t>La opción </a:t>
            </a:r>
            <a:r>
              <a:rPr lang="es-MX" b="1" dirty="0"/>
              <a:t>Eliminar</a:t>
            </a:r>
            <a:r>
              <a:rPr lang="es-MX" dirty="0"/>
              <a:t> </a:t>
            </a:r>
            <a:r>
              <a:rPr lang="es-MX" b="1" dirty="0"/>
              <a:t>Información</a:t>
            </a:r>
            <a:r>
              <a:rPr lang="es-MX" dirty="0"/>
              <a:t> es utilizada para borrar información del SIPOT permanentemente. </a:t>
            </a:r>
          </a:p>
          <a:p>
            <a:r>
              <a:rPr lang="es-MX" dirty="0"/>
              <a:t>Si ningún Filtro Avanzado es aplicado, </a:t>
            </a:r>
            <a:r>
              <a:rPr lang="es-MX" sz="2400" b="1" dirty="0"/>
              <a:t>se borra toda la información de la fracción.</a:t>
            </a:r>
            <a:endParaRPr lang="es-MX" b="1" dirty="0"/>
          </a:p>
        </p:txBody>
      </p:sp>
      <p:sp>
        <p:nvSpPr>
          <p:cNvPr id="6" name="CuadroTexto 5">
            <a:extLst>
              <a:ext uri="{FF2B5EF4-FFF2-40B4-BE49-F238E27FC236}">
                <a16:creationId xmlns:a16="http://schemas.microsoft.com/office/drawing/2014/main" id="{E38878E1-200B-4D47-96D3-8358DFAFEC50}"/>
              </a:ext>
            </a:extLst>
          </p:cNvPr>
          <p:cNvSpPr txBox="1"/>
          <p:nvPr/>
        </p:nvSpPr>
        <p:spPr>
          <a:xfrm>
            <a:off x="690533" y="4836938"/>
            <a:ext cx="9169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t>La eliminación de información, presenta niveles de seguridad de precaución</a:t>
            </a:r>
          </a:p>
        </p:txBody>
      </p:sp>
      <p:sp>
        <p:nvSpPr>
          <p:cNvPr id="7" name="Elipse 6">
            <a:extLst>
              <a:ext uri="{FF2B5EF4-FFF2-40B4-BE49-F238E27FC236}">
                <a16:creationId xmlns:a16="http://schemas.microsoft.com/office/drawing/2014/main" id="{F0A102BE-31DF-4621-8182-701235E2A691}"/>
              </a:ext>
            </a:extLst>
          </p:cNvPr>
          <p:cNvSpPr/>
          <p:nvPr/>
        </p:nvSpPr>
        <p:spPr>
          <a:xfrm>
            <a:off x="1104900" y="3870325"/>
            <a:ext cx="1346200" cy="282575"/>
          </a:xfrm>
          <a:prstGeom prst="ellipse">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F50104BD-1087-4E35-8D18-ECFDD3CCBC26}"/>
              </a:ext>
            </a:extLst>
          </p:cNvPr>
          <p:cNvSpPr/>
          <p:nvPr/>
        </p:nvSpPr>
        <p:spPr>
          <a:xfrm>
            <a:off x="2603500" y="3870325"/>
            <a:ext cx="2717800" cy="39687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recto de flecha 9">
            <a:extLst>
              <a:ext uri="{FF2B5EF4-FFF2-40B4-BE49-F238E27FC236}">
                <a16:creationId xmlns:a16="http://schemas.microsoft.com/office/drawing/2014/main" id="{FD943E05-1769-4C51-8154-DC14E8C1D2FB}"/>
              </a:ext>
            </a:extLst>
          </p:cNvPr>
          <p:cNvCxnSpPr>
            <a:cxnSpLocks/>
            <a:endCxn id="7" idx="5"/>
          </p:cNvCxnSpPr>
          <p:nvPr/>
        </p:nvCxnSpPr>
        <p:spPr>
          <a:xfrm flipH="1" flipV="1">
            <a:off x="2253954" y="4111518"/>
            <a:ext cx="197148" cy="715238"/>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63836C4C-EF8F-4A91-BE32-4775749E7E5B}"/>
              </a:ext>
            </a:extLst>
          </p:cNvPr>
          <p:cNvCxnSpPr>
            <a:cxnSpLocks/>
          </p:cNvCxnSpPr>
          <p:nvPr/>
        </p:nvCxnSpPr>
        <p:spPr>
          <a:xfrm flipV="1">
            <a:off x="4746171" y="4275242"/>
            <a:ext cx="0" cy="561696"/>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16BAAE6B-E29D-428B-9882-003D4B356D9A}"/>
              </a:ext>
            </a:extLst>
          </p:cNvPr>
          <p:cNvCxnSpPr>
            <a:cxnSpLocks/>
          </p:cNvCxnSpPr>
          <p:nvPr/>
        </p:nvCxnSpPr>
        <p:spPr>
          <a:xfrm>
            <a:off x="5022056" y="5206270"/>
            <a:ext cx="0" cy="798937"/>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58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616580"/>
          </a:xfrm>
        </p:spPr>
        <p:txBody>
          <a:bodyPr>
            <a:normAutofit fontScale="90000"/>
          </a:bodyPr>
          <a:lstStyle/>
          <a:p>
            <a:r>
              <a:rPr lang="es-MX" dirty="0">
                <a:solidFill>
                  <a:schemeClr val="bg1"/>
                </a:solidFill>
              </a:rPr>
              <a:t>Toda acción genera un folio nuevo</a:t>
            </a:r>
          </a:p>
        </p:txBody>
      </p:sp>
      <p:sp>
        <p:nvSpPr>
          <p:cNvPr id="3" name="Marcador de contenido 2"/>
          <p:cNvSpPr>
            <a:spLocks noGrp="1"/>
          </p:cNvSpPr>
          <p:nvPr>
            <p:ph idx="1"/>
          </p:nvPr>
        </p:nvSpPr>
        <p:spPr>
          <a:xfrm>
            <a:off x="197196" y="1466492"/>
            <a:ext cx="9649721" cy="1242202"/>
          </a:xfrm>
        </p:spPr>
        <p:txBody>
          <a:bodyPr>
            <a:normAutofit/>
          </a:bodyPr>
          <a:lstStyle/>
          <a:p>
            <a:r>
              <a:rPr lang="es-MX" sz="2300" dirty="0"/>
              <a:t>La acción de eliminar información genera un registro de eliminado y un folio.</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8424"/>
          <a:stretch/>
        </p:blipFill>
        <p:spPr>
          <a:xfrm>
            <a:off x="330544" y="1863305"/>
            <a:ext cx="9383023" cy="4865298"/>
          </a:xfrm>
          <a:prstGeom prst="rect">
            <a:avLst/>
          </a:prstGeom>
        </p:spPr>
      </p:pic>
    </p:spTree>
    <p:extLst>
      <p:ext uri="{BB962C8B-B14F-4D97-AF65-F5344CB8AC3E}">
        <p14:creationId xmlns:p14="http://schemas.microsoft.com/office/powerpoint/2010/main" val="2088543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718180"/>
          </a:xfrm>
        </p:spPr>
        <p:txBody>
          <a:bodyPr>
            <a:normAutofit fontScale="90000"/>
          </a:bodyPr>
          <a:lstStyle/>
          <a:p>
            <a:r>
              <a:rPr lang="es-MX" dirty="0">
                <a:solidFill>
                  <a:schemeClr val="bg1"/>
                </a:solidFill>
              </a:rPr>
              <a:t>Baja de información</a:t>
            </a:r>
          </a:p>
        </p:txBody>
      </p:sp>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8492" t="21089" b="49372"/>
          <a:stretch/>
        </p:blipFill>
        <p:spPr>
          <a:xfrm>
            <a:off x="690533" y="2335165"/>
            <a:ext cx="6834736" cy="1474336"/>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2992" y="1696921"/>
            <a:ext cx="3471914" cy="1375412"/>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1783" y="5014366"/>
            <a:ext cx="4991797" cy="1276528"/>
          </a:xfrm>
          <a:prstGeom prst="rect">
            <a:avLst/>
          </a:prstGeom>
        </p:spPr>
      </p:pic>
      <p:sp>
        <p:nvSpPr>
          <p:cNvPr id="3" name="CuadroTexto 2">
            <a:extLst>
              <a:ext uri="{FF2B5EF4-FFF2-40B4-BE49-F238E27FC236}">
                <a16:creationId xmlns:a16="http://schemas.microsoft.com/office/drawing/2014/main" id="{5EB80DFC-68FA-40A0-A088-FB3CB15BE960}"/>
              </a:ext>
            </a:extLst>
          </p:cNvPr>
          <p:cNvSpPr txBox="1"/>
          <p:nvPr/>
        </p:nvSpPr>
        <p:spPr>
          <a:xfrm>
            <a:off x="273586" y="1370238"/>
            <a:ext cx="6025028" cy="70814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Al seleccionar el “Tipo de Carga” se habilita la acción “Seleccionar”.</a:t>
            </a:r>
          </a:p>
        </p:txBody>
      </p:sp>
      <p:sp>
        <p:nvSpPr>
          <p:cNvPr id="7" name="CuadroTexto 6">
            <a:extLst>
              <a:ext uri="{FF2B5EF4-FFF2-40B4-BE49-F238E27FC236}">
                <a16:creationId xmlns:a16="http://schemas.microsoft.com/office/drawing/2014/main" id="{E907C8B6-389D-42E2-9C63-4C097D8EB4E8}"/>
              </a:ext>
            </a:extLst>
          </p:cNvPr>
          <p:cNvSpPr txBox="1"/>
          <p:nvPr/>
        </p:nvSpPr>
        <p:spPr>
          <a:xfrm>
            <a:off x="406400" y="4508500"/>
            <a:ext cx="3860800" cy="1939762"/>
          </a:xfrm>
          <a:prstGeom prst="rect">
            <a:avLst/>
          </a:prstGeom>
          <a:noFill/>
        </p:spPr>
        <p:txBody>
          <a:bodyPr wrap="square" rtlCol="0">
            <a:spAutoFit/>
          </a:bodyPr>
          <a:lstStyle/>
          <a:p>
            <a:r>
              <a:rPr lang="es-MX" dirty="0"/>
              <a:t>Se deberá descargar previamente el formato que contiene la información que se dará de baja y </a:t>
            </a:r>
            <a:r>
              <a:rPr lang="es-MX" b="1" dirty="0"/>
              <a:t>dejar en dicho formato,</a:t>
            </a:r>
            <a:r>
              <a:rPr lang="es-MX" dirty="0"/>
              <a:t> </a:t>
            </a:r>
            <a:r>
              <a:rPr lang="es-MX" b="1" dirty="0"/>
              <a:t>únicamente los registros que se pretenden dar de baja.</a:t>
            </a:r>
          </a:p>
        </p:txBody>
      </p:sp>
      <p:sp>
        <p:nvSpPr>
          <p:cNvPr id="8" name="Elipse 7">
            <a:extLst>
              <a:ext uri="{FF2B5EF4-FFF2-40B4-BE49-F238E27FC236}">
                <a16:creationId xmlns:a16="http://schemas.microsoft.com/office/drawing/2014/main" id="{B9ADF9F0-E92F-4864-9982-D12A3EA2CADE}"/>
              </a:ext>
            </a:extLst>
          </p:cNvPr>
          <p:cNvSpPr/>
          <p:nvPr/>
        </p:nvSpPr>
        <p:spPr>
          <a:xfrm>
            <a:off x="1443789" y="2335165"/>
            <a:ext cx="1652337" cy="46097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B37D7D4A-7D9F-4D4B-9995-E127ACE7880D}"/>
              </a:ext>
            </a:extLst>
          </p:cNvPr>
          <p:cNvSpPr/>
          <p:nvPr/>
        </p:nvSpPr>
        <p:spPr>
          <a:xfrm>
            <a:off x="3449053" y="2335165"/>
            <a:ext cx="604302" cy="263656"/>
          </a:xfrm>
          <a:prstGeom prst="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recto de flecha 10">
            <a:extLst>
              <a:ext uri="{FF2B5EF4-FFF2-40B4-BE49-F238E27FC236}">
                <a16:creationId xmlns:a16="http://schemas.microsoft.com/office/drawing/2014/main" id="{8AA37256-22A0-4FBB-BC7E-8AFA826A8BAB}"/>
              </a:ext>
            </a:extLst>
          </p:cNvPr>
          <p:cNvCxnSpPr>
            <a:cxnSpLocks/>
          </p:cNvCxnSpPr>
          <p:nvPr/>
        </p:nvCxnSpPr>
        <p:spPr>
          <a:xfrm>
            <a:off x="2855495" y="2117558"/>
            <a:ext cx="558827" cy="217607"/>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17" name="Flecha: a la derecha 16">
            <a:extLst>
              <a:ext uri="{FF2B5EF4-FFF2-40B4-BE49-F238E27FC236}">
                <a16:creationId xmlns:a16="http://schemas.microsoft.com/office/drawing/2014/main" id="{C534A26A-5FFC-4AC5-A07F-5C9BE69111DA}"/>
              </a:ext>
            </a:extLst>
          </p:cNvPr>
          <p:cNvSpPr/>
          <p:nvPr/>
        </p:nvSpPr>
        <p:spPr>
          <a:xfrm>
            <a:off x="4328719" y="2157899"/>
            <a:ext cx="2060443" cy="440922"/>
          </a:xfrm>
          <a:prstGeom prst="rightArrow">
            <a:avLst/>
          </a:prstGeom>
          <a:solidFill>
            <a:srgbClr val="007365"/>
          </a:solidFill>
          <a:ln>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a:extLst>
              <a:ext uri="{FF2B5EF4-FFF2-40B4-BE49-F238E27FC236}">
                <a16:creationId xmlns:a16="http://schemas.microsoft.com/office/drawing/2014/main" id="{DDCC0527-A0E7-440B-B4F1-F21187E1A8A1}"/>
              </a:ext>
            </a:extLst>
          </p:cNvPr>
          <p:cNvPicPr>
            <a:picLocks noChangeAspect="1"/>
          </p:cNvPicPr>
          <p:nvPr/>
        </p:nvPicPr>
        <p:blipFill>
          <a:blip r:embed="rId6"/>
          <a:stretch>
            <a:fillRect/>
          </a:stretch>
        </p:blipFill>
        <p:spPr>
          <a:xfrm rot="5400000">
            <a:off x="6996050" y="3667943"/>
            <a:ext cx="1666746" cy="475529"/>
          </a:xfrm>
          <a:prstGeom prst="rect">
            <a:avLst/>
          </a:prstGeom>
        </p:spPr>
      </p:pic>
    </p:spTree>
    <p:extLst>
      <p:ext uri="{BB962C8B-B14F-4D97-AF65-F5344CB8AC3E}">
        <p14:creationId xmlns:p14="http://schemas.microsoft.com/office/powerpoint/2010/main" val="3171176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31741" y="89484"/>
            <a:ext cx="8663047" cy="1132305"/>
          </a:xfrm>
        </p:spPr>
        <p:txBody>
          <a:bodyPr/>
          <a:lstStyle/>
          <a:p>
            <a:r>
              <a:rPr lang="es-MX" dirty="0">
                <a:solidFill>
                  <a:schemeClr val="bg1"/>
                </a:solidFill>
              </a:rPr>
              <a:t>Cambio de información</a:t>
            </a:r>
          </a:p>
        </p:txBody>
      </p:sp>
      <p:pic>
        <p:nvPicPr>
          <p:cNvPr id="6" name="Marcador de contenido 5"/>
          <p:cNvPicPr>
            <a:picLocks noGrp="1" noChangeAspect="1"/>
          </p:cNvPicPr>
          <p:nvPr>
            <p:ph idx="1"/>
          </p:nvPr>
        </p:nvPicPr>
        <p:blipFill rotWithShape="1">
          <a:blip r:embed="rId3">
            <a:extLst>
              <a:ext uri="{28A0092B-C50C-407E-A947-70E740481C1C}">
                <a14:useLocalDpi xmlns:a14="http://schemas.microsoft.com/office/drawing/2010/main" val="0"/>
              </a:ext>
            </a:extLst>
          </a:blip>
          <a:srcRect l="9137" t="22733" r="2039" b="47922"/>
          <a:stretch/>
        </p:blipFill>
        <p:spPr>
          <a:xfrm>
            <a:off x="193003" y="2733032"/>
            <a:ext cx="7831915" cy="1666747"/>
          </a:xfr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114" y="1493496"/>
            <a:ext cx="3471914" cy="1375412"/>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715" y="5106805"/>
            <a:ext cx="4991797" cy="1276528"/>
          </a:xfrm>
          <a:prstGeom prst="rect">
            <a:avLst/>
          </a:prstGeom>
        </p:spPr>
      </p:pic>
      <p:sp>
        <p:nvSpPr>
          <p:cNvPr id="3" name="CuadroTexto 2">
            <a:extLst>
              <a:ext uri="{FF2B5EF4-FFF2-40B4-BE49-F238E27FC236}">
                <a16:creationId xmlns:a16="http://schemas.microsoft.com/office/drawing/2014/main" id="{DB277933-4BB0-4D24-B826-12B99AA43912}"/>
              </a:ext>
            </a:extLst>
          </p:cNvPr>
          <p:cNvSpPr txBox="1"/>
          <p:nvPr/>
        </p:nvSpPr>
        <p:spPr>
          <a:xfrm>
            <a:off x="273586" y="5224523"/>
            <a:ext cx="4293322" cy="1323952"/>
          </a:xfrm>
          <a:prstGeom prst="rect">
            <a:avLst/>
          </a:prstGeom>
          <a:noFill/>
        </p:spPr>
        <p:txBody>
          <a:bodyPr wrap="square" rtlCol="0">
            <a:spAutoFit/>
          </a:bodyPr>
          <a:lstStyle/>
          <a:p>
            <a:r>
              <a:rPr lang="es-MX" dirty="0"/>
              <a:t>Se deberá descargar previamente el formato que contiene la información que se modificará, y </a:t>
            </a:r>
            <a:r>
              <a:rPr lang="es-MX" b="1" dirty="0"/>
              <a:t>en el mismo hacer modificaciones que correspondan.</a:t>
            </a:r>
          </a:p>
        </p:txBody>
      </p:sp>
      <p:sp>
        <p:nvSpPr>
          <p:cNvPr id="7" name="CuadroTexto 6">
            <a:extLst>
              <a:ext uri="{FF2B5EF4-FFF2-40B4-BE49-F238E27FC236}">
                <a16:creationId xmlns:a16="http://schemas.microsoft.com/office/drawing/2014/main" id="{4BFD8801-DEF7-4150-AA60-31AC16C4408E}"/>
              </a:ext>
            </a:extLst>
          </p:cNvPr>
          <p:cNvSpPr txBox="1"/>
          <p:nvPr/>
        </p:nvSpPr>
        <p:spPr>
          <a:xfrm>
            <a:off x="273586" y="1370238"/>
            <a:ext cx="6025028" cy="70814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Al seleccionar el “Tipo de Carga” se habilita la acción “Seleccionar”.</a:t>
            </a:r>
          </a:p>
        </p:txBody>
      </p:sp>
      <p:sp>
        <p:nvSpPr>
          <p:cNvPr id="8" name="Elipse 7">
            <a:extLst>
              <a:ext uri="{FF2B5EF4-FFF2-40B4-BE49-F238E27FC236}">
                <a16:creationId xmlns:a16="http://schemas.microsoft.com/office/drawing/2014/main" id="{E21A0171-4562-4B72-A8B4-8D205FA913DA}"/>
              </a:ext>
            </a:extLst>
          </p:cNvPr>
          <p:cNvSpPr/>
          <p:nvPr/>
        </p:nvSpPr>
        <p:spPr>
          <a:xfrm>
            <a:off x="850234" y="2672636"/>
            <a:ext cx="1652337" cy="46097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43E75694-C635-48F2-A268-57F404C8F2B6}"/>
              </a:ext>
            </a:extLst>
          </p:cNvPr>
          <p:cNvSpPr/>
          <p:nvPr/>
        </p:nvSpPr>
        <p:spPr>
          <a:xfrm>
            <a:off x="3228814" y="2620877"/>
            <a:ext cx="824348" cy="304202"/>
          </a:xfrm>
          <a:prstGeom prst="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recto de flecha 9">
            <a:extLst>
              <a:ext uri="{FF2B5EF4-FFF2-40B4-BE49-F238E27FC236}">
                <a16:creationId xmlns:a16="http://schemas.microsoft.com/office/drawing/2014/main" id="{E3125E68-916B-46E7-846B-1CA3EC8020EC}"/>
              </a:ext>
            </a:extLst>
          </p:cNvPr>
          <p:cNvCxnSpPr>
            <a:cxnSpLocks/>
          </p:cNvCxnSpPr>
          <p:nvPr/>
        </p:nvCxnSpPr>
        <p:spPr>
          <a:xfrm>
            <a:off x="2502571" y="2085474"/>
            <a:ext cx="726243" cy="647558"/>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11" name="Flecha: a la derecha 10">
            <a:extLst>
              <a:ext uri="{FF2B5EF4-FFF2-40B4-BE49-F238E27FC236}">
                <a16:creationId xmlns:a16="http://schemas.microsoft.com/office/drawing/2014/main" id="{CFA75A91-71FD-4587-BDD6-C6612DEA2085}"/>
              </a:ext>
            </a:extLst>
          </p:cNvPr>
          <p:cNvSpPr/>
          <p:nvPr/>
        </p:nvSpPr>
        <p:spPr>
          <a:xfrm>
            <a:off x="4328719" y="2157899"/>
            <a:ext cx="2060443" cy="440922"/>
          </a:xfrm>
          <a:prstGeom prst="rightArrow">
            <a:avLst/>
          </a:prstGeom>
          <a:solidFill>
            <a:srgbClr val="007365"/>
          </a:solidFill>
          <a:ln>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a:extLst>
              <a:ext uri="{FF2B5EF4-FFF2-40B4-BE49-F238E27FC236}">
                <a16:creationId xmlns:a16="http://schemas.microsoft.com/office/drawing/2014/main" id="{629634D9-B7AD-41B0-8C4C-7597126E1BF3}"/>
              </a:ext>
            </a:extLst>
          </p:cNvPr>
          <p:cNvPicPr>
            <a:picLocks noChangeAspect="1"/>
          </p:cNvPicPr>
          <p:nvPr/>
        </p:nvPicPr>
        <p:blipFill>
          <a:blip r:embed="rId6"/>
          <a:stretch>
            <a:fillRect/>
          </a:stretch>
        </p:blipFill>
        <p:spPr>
          <a:xfrm rot="5400000">
            <a:off x="6996050" y="3667943"/>
            <a:ext cx="1666746" cy="475529"/>
          </a:xfrm>
          <a:prstGeom prst="rect">
            <a:avLst/>
          </a:prstGeom>
        </p:spPr>
      </p:pic>
    </p:spTree>
    <p:extLst>
      <p:ext uri="{BB962C8B-B14F-4D97-AF65-F5344CB8AC3E}">
        <p14:creationId xmlns:p14="http://schemas.microsoft.com/office/powerpoint/2010/main" val="188603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726567"/>
          </a:xfrm>
        </p:spPr>
        <p:txBody>
          <a:bodyPr>
            <a:normAutofit fontScale="90000"/>
          </a:bodyPr>
          <a:lstStyle/>
          <a:p>
            <a:r>
              <a:rPr lang="es-MX" dirty="0">
                <a:solidFill>
                  <a:schemeClr val="bg1"/>
                </a:solidFill>
              </a:rPr>
              <a:t>Administración de Información</a:t>
            </a:r>
          </a:p>
        </p:txBody>
      </p:sp>
      <p:pic>
        <p:nvPicPr>
          <p:cNvPr id="4" name="Marcador de contenido 3"/>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l="13855" t="26651" r="17447" b="59355"/>
          <a:stretch/>
        </p:blipFill>
        <p:spPr>
          <a:xfrm>
            <a:off x="690533" y="2186505"/>
            <a:ext cx="8663047" cy="1496167"/>
          </a:xfr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b="36302"/>
          <a:stretch/>
        </p:blipFill>
        <p:spPr>
          <a:xfrm>
            <a:off x="690533" y="3853239"/>
            <a:ext cx="8142917" cy="2681208"/>
          </a:xfrm>
          <a:prstGeom prst="rect">
            <a:avLst/>
          </a:prstGeom>
        </p:spPr>
      </p:pic>
      <p:sp>
        <p:nvSpPr>
          <p:cNvPr id="3" name="Rectángulo 2">
            <a:extLst>
              <a:ext uri="{FF2B5EF4-FFF2-40B4-BE49-F238E27FC236}">
                <a16:creationId xmlns:a16="http://schemas.microsoft.com/office/drawing/2014/main" id="{E6110587-388A-43C5-B6E6-7D7D7688254E}"/>
              </a:ext>
            </a:extLst>
          </p:cNvPr>
          <p:cNvSpPr/>
          <p:nvPr/>
        </p:nvSpPr>
        <p:spPr>
          <a:xfrm>
            <a:off x="2415397" y="3070999"/>
            <a:ext cx="1380226" cy="5795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E038EF91-1A00-4F53-8C49-7B5FA15608C7}"/>
              </a:ext>
            </a:extLst>
          </p:cNvPr>
          <p:cNvSpPr txBox="1"/>
          <p:nvPr/>
        </p:nvSpPr>
        <p:spPr>
          <a:xfrm>
            <a:off x="293298" y="1414732"/>
            <a:ext cx="9060282" cy="708143"/>
          </a:xfrm>
          <a:prstGeom prst="rect">
            <a:avLst/>
          </a:prstGeom>
          <a:noFill/>
        </p:spPr>
        <p:txBody>
          <a:bodyPr wrap="square" rtlCol="0">
            <a:spAutoFit/>
          </a:bodyPr>
          <a:lstStyle/>
          <a:p>
            <a:pPr marL="342900" indent="-342900">
              <a:buFont typeface="Arial" panose="020B0604020202020204" pitchFamily="34" charset="0"/>
              <a:buChar char="•"/>
            </a:pPr>
            <a:r>
              <a:rPr lang="es-MX" dirty="0"/>
              <a:t>Se visualiza la información cargada.</a:t>
            </a:r>
          </a:p>
          <a:p>
            <a:pPr marL="342900" indent="-342900">
              <a:buFont typeface="Arial" panose="020B0604020202020204" pitchFamily="34" charset="0"/>
              <a:buChar char="•"/>
            </a:pPr>
            <a:r>
              <a:rPr lang="es-MX" dirty="0"/>
              <a:t>Puede ser utilizada por el para la verificación de la Información cargada. </a:t>
            </a:r>
          </a:p>
        </p:txBody>
      </p:sp>
      <p:sp>
        <p:nvSpPr>
          <p:cNvPr id="7" name="Elipse 6">
            <a:extLst>
              <a:ext uri="{FF2B5EF4-FFF2-40B4-BE49-F238E27FC236}">
                <a16:creationId xmlns:a16="http://schemas.microsoft.com/office/drawing/2014/main" id="{C4655EBC-9B9C-43A0-B3CE-E423C82F8B5A}"/>
              </a:ext>
            </a:extLst>
          </p:cNvPr>
          <p:cNvSpPr/>
          <p:nvPr/>
        </p:nvSpPr>
        <p:spPr>
          <a:xfrm>
            <a:off x="5930899" y="4681416"/>
            <a:ext cx="2236083" cy="1934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a:extLst>
              <a:ext uri="{FF2B5EF4-FFF2-40B4-BE49-F238E27FC236}">
                <a16:creationId xmlns:a16="http://schemas.microsoft.com/office/drawing/2014/main" id="{73D7747D-AC7E-4302-BE2E-CCFE4CEA5C6B}"/>
              </a:ext>
            </a:extLst>
          </p:cNvPr>
          <p:cNvSpPr/>
          <p:nvPr/>
        </p:nvSpPr>
        <p:spPr>
          <a:xfrm>
            <a:off x="6094279" y="4924231"/>
            <a:ext cx="604434" cy="151249"/>
          </a:xfrm>
          <a:prstGeom prst="rect">
            <a:avLst/>
          </a:prstGeom>
          <a:noFill/>
          <a:ln w="3810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824F0B26-B959-411E-BE85-73532A0684D2}"/>
              </a:ext>
            </a:extLst>
          </p:cNvPr>
          <p:cNvSpPr txBox="1"/>
          <p:nvPr/>
        </p:nvSpPr>
        <p:spPr>
          <a:xfrm>
            <a:off x="2914516" y="5824013"/>
            <a:ext cx="425939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Del árbol desplegado se seleccionará la fracción que se desea cargar.</a:t>
            </a:r>
          </a:p>
        </p:txBody>
      </p:sp>
      <p:sp>
        <p:nvSpPr>
          <p:cNvPr id="10" name="Elipse 9">
            <a:extLst>
              <a:ext uri="{FF2B5EF4-FFF2-40B4-BE49-F238E27FC236}">
                <a16:creationId xmlns:a16="http://schemas.microsoft.com/office/drawing/2014/main" id="{3EDD9D83-B4D1-4EAA-B09C-38F3E2D5999C}"/>
              </a:ext>
            </a:extLst>
          </p:cNvPr>
          <p:cNvSpPr/>
          <p:nvPr/>
        </p:nvSpPr>
        <p:spPr>
          <a:xfrm>
            <a:off x="1285330" y="5652840"/>
            <a:ext cx="1130067" cy="2169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4706AAEC-8C64-4765-A444-3516ADEEB7EF}"/>
              </a:ext>
            </a:extLst>
          </p:cNvPr>
          <p:cNvSpPr txBox="1"/>
          <p:nvPr/>
        </p:nvSpPr>
        <p:spPr>
          <a:xfrm>
            <a:off x="5168857" y="5177188"/>
            <a:ext cx="425939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Se coloca el nombre de la Unidad Administrativa de la que se cargará información </a:t>
            </a:r>
          </a:p>
        </p:txBody>
      </p:sp>
      <p:cxnSp>
        <p:nvCxnSpPr>
          <p:cNvPr id="13" name="Conector recto de flecha 12">
            <a:extLst>
              <a:ext uri="{FF2B5EF4-FFF2-40B4-BE49-F238E27FC236}">
                <a16:creationId xmlns:a16="http://schemas.microsoft.com/office/drawing/2014/main" id="{AC3A0BEF-CA06-40BE-9A82-FED42C125D42}"/>
              </a:ext>
            </a:extLst>
          </p:cNvPr>
          <p:cNvCxnSpPr>
            <a:stCxn id="11" idx="0"/>
            <a:endCxn id="7" idx="4"/>
          </p:cNvCxnSpPr>
          <p:nvPr/>
        </p:nvCxnSpPr>
        <p:spPr>
          <a:xfrm flipH="1" flipV="1">
            <a:off x="7048941" y="4874881"/>
            <a:ext cx="249611" cy="302307"/>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761341B5-69F0-4B6C-91D8-F60FFFE3C01F}"/>
              </a:ext>
            </a:extLst>
          </p:cNvPr>
          <p:cNvCxnSpPr>
            <a:stCxn id="9" idx="1"/>
            <a:endCxn id="10" idx="6"/>
          </p:cNvCxnSpPr>
          <p:nvPr/>
        </p:nvCxnSpPr>
        <p:spPr>
          <a:xfrm flipH="1" flipV="1">
            <a:off x="2415397" y="5761292"/>
            <a:ext cx="499119" cy="355109"/>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550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591180"/>
          </a:xfrm>
        </p:spPr>
        <p:txBody>
          <a:bodyPr>
            <a:normAutofit fontScale="90000"/>
          </a:bodyPr>
          <a:lstStyle/>
          <a:p>
            <a:r>
              <a:rPr lang="es-MX" dirty="0">
                <a:solidFill>
                  <a:schemeClr val="bg1"/>
                </a:solidFill>
              </a:rPr>
              <a:t>Filtros Avanzados</a:t>
            </a:r>
          </a:p>
        </p:txBody>
      </p:sp>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7452" t="38744" b="34673"/>
          <a:stretch/>
        </p:blipFill>
        <p:spPr>
          <a:xfrm>
            <a:off x="389698" y="2371510"/>
            <a:ext cx="8017467" cy="863600"/>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98" y="3330326"/>
            <a:ext cx="7102923" cy="3998203"/>
          </a:xfrm>
          <a:prstGeom prst="rect">
            <a:avLst/>
          </a:prstGeom>
        </p:spPr>
      </p:pic>
      <p:sp>
        <p:nvSpPr>
          <p:cNvPr id="3" name="CuadroTexto 2">
            <a:extLst>
              <a:ext uri="{FF2B5EF4-FFF2-40B4-BE49-F238E27FC236}">
                <a16:creationId xmlns:a16="http://schemas.microsoft.com/office/drawing/2014/main" id="{1CE5D6D0-DE91-43B8-A4A4-9FAB680577E7}"/>
              </a:ext>
            </a:extLst>
          </p:cNvPr>
          <p:cNvSpPr txBox="1"/>
          <p:nvPr/>
        </p:nvSpPr>
        <p:spPr>
          <a:xfrm>
            <a:off x="4495800" y="1358900"/>
            <a:ext cx="5089948" cy="107721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Permite buscar información dentro del formato con criterios específicos. Se integró como mejora el Folio, que permite buscar la información cargada de un archivo específico.</a:t>
            </a:r>
          </a:p>
        </p:txBody>
      </p:sp>
      <p:cxnSp>
        <p:nvCxnSpPr>
          <p:cNvPr id="7" name="Conector recto de flecha 6">
            <a:extLst>
              <a:ext uri="{FF2B5EF4-FFF2-40B4-BE49-F238E27FC236}">
                <a16:creationId xmlns:a16="http://schemas.microsoft.com/office/drawing/2014/main" id="{E0ABFF7F-FA74-4C7F-9F89-91C2BA807D7F}"/>
              </a:ext>
            </a:extLst>
          </p:cNvPr>
          <p:cNvCxnSpPr>
            <a:cxnSpLocks/>
          </p:cNvCxnSpPr>
          <p:nvPr/>
        </p:nvCxnSpPr>
        <p:spPr>
          <a:xfrm flipH="1">
            <a:off x="1636948" y="1846861"/>
            <a:ext cx="2858852" cy="744091"/>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20EDD836-3E05-4D89-886D-7D11448B7586}"/>
              </a:ext>
            </a:extLst>
          </p:cNvPr>
          <p:cNvSpPr txBox="1"/>
          <p:nvPr/>
        </p:nvSpPr>
        <p:spPr>
          <a:xfrm>
            <a:off x="7684118" y="3489878"/>
            <a:ext cx="1970297" cy="20313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t>Los folios del “Comprobante de Procesamiento”, ayuda para la búsqueda de información específica.</a:t>
            </a:r>
          </a:p>
        </p:txBody>
      </p:sp>
      <p:sp>
        <p:nvSpPr>
          <p:cNvPr id="11" name="Rectángulo 10">
            <a:extLst>
              <a:ext uri="{FF2B5EF4-FFF2-40B4-BE49-F238E27FC236}">
                <a16:creationId xmlns:a16="http://schemas.microsoft.com/office/drawing/2014/main" id="{0BFAEBB0-F919-44DF-8699-FA17E3498EFB}"/>
              </a:ext>
            </a:extLst>
          </p:cNvPr>
          <p:cNvSpPr/>
          <p:nvPr/>
        </p:nvSpPr>
        <p:spPr>
          <a:xfrm>
            <a:off x="1485900" y="4367284"/>
            <a:ext cx="3536156" cy="34119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Conector recto de flecha 12">
            <a:extLst>
              <a:ext uri="{FF2B5EF4-FFF2-40B4-BE49-F238E27FC236}">
                <a16:creationId xmlns:a16="http://schemas.microsoft.com/office/drawing/2014/main" id="{FEC8B5C2-85AA-400A-A290-B195183B0483}"/>
              </a:ext>
            </a:extLst>
          </p:cNvPr>
          <p:cNvCxnSpPr>
            <a:cxnSpLocks/>
            <a:stCxn id="10" idx="1"/>
            <a:endCxn id="11" idx="3"/>
          </p:cNvCxnSpPr>
          <p:nvPr/>
        </p:nvCxnSpPr>
        <p:spPr>
          <a:xfrm flipH="1">
            <a:off x="5022056" y="4505541"/>
            <a:ext cx="2662062" cy="32340"/>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C001E164-D426-49CC-AC6A-D8F654A9DB97}"/>
              </a:ext>
            </a:extLst>
          </p:cNvPr>
          <p:cNvSpPr/>
          <p:nvPr/>
        </p:nvSpPr>
        <p:spPr>
          <a:xfrm>
            <a:off x="458365" y="2463568"/>
            <a:ext cx="1178583" cy="320575"/>
          </a:xfrm>
          <a:prstGeom prst="ellipse">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7835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529576"/>
          </a:xfrm>
        </p:spPr>
        <p:txBody>
          <a:bodyPr>
            <a:normAutofit fontScale="90000"/>
          </a:bodyPr>
          <a:lstStyle/>
          <a:p>
            <a:r>
              <a:rPr lang="es-MX" sz="5400" dirty="0">
                <a:solidFill>
                  <a:schemeClr val="bg1"/>
                </a:solidFill>
              </a:rPr>
              <a:t>Limpiar y buscar información</a:t>
            </a:r>
            <a:endParaRPr lang="es-MX" dirty="0"/>
          </a:p>
        </p:txBody>
      </p:sp>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8195" t="39107" b="34143"/>
          <a:stretch/>
        </p:blipFill>
        <p:spPr>
          <a:xfrm>
            <a:off x="511471" y="1473959"/>
            <a:ext cx="9021170" cy="1746913"/>
          </a:xfrm>
        </p:spPr>
      </p:pic>
      <p:sp>
        <p:nvSpPr>
          <p:cNvPr id="7" name="Rectángulo 6">
            <a:extLst>
              <a:ext uri="{FF2B5EF4-FFF2-40B4-BE49-F238E27FC236}">
                <a16:creationId xmlns:a16="http://schemas.microsoft.com/office/drawing/2014/main" id="{28536F28-815D-494A-A86F-31A719C98A50}"/>
              </a:ext>
            </a:extLst>
          </p:cNvPr>
          <p:cNvSpPr/>
          <p:nvPr/>
        </p:nvSpPr>
        <p:spPr>
          <a:xfrm>
            <a:off x="2374710" y="2456597"/>
            <a:ext cx="723332" cy="313899"/>
          </a:xfrm>
          <a:prstGeom prst="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Diagrama de flujo: preparación 7">
            <a:extLst>
              <a:ext uri="{FF2B5EF4-FFF2-40B4-BE49-F238E27FC236}">
                <a16:creationId xmlns:a16="http://schemas.microsoft.com/office/drawing/2014/main" id="{E1C6ABF7-6483-457F-B27F-F726166ACEBE}"/>
              </a:ext>
            </a:extLst>
          </p:cNvPr>
          <p:cNvSpPr/>
          <p:nvPr/>
        </p:nvSpPr>
        <p:spPr>
          <a:xfrm>
            <a:off x="3098042" y="2483893"/>
            <a:ext cx="723332" cy="313899"/>
          </a:xfrm>
          <a:prstGeom prst="flowChartPreparati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723A21A8-6016-46FB-BB0D-033993590132}"/>
              </a:ext>
            </a:extLst>
          </p:cNvPr>
          <p:cNvSpPr txBox="1"/>
          <p:nvPr/>
        </p:nvSpPr>
        <p:spPr>
          <a:xfrm>
            <a:off x="511471" y="3703850"/>
            <a:ext cx="3200720" cy="1631857"/>
          </a:xfrm>
          <a:prstGeom prst="rect">
            <a:avLst/>
          </a:prstGeom>
          <a:noFill/>
        </p:spPr>
        <p:txBody>
          <a:bodyPr wrap="square" rtlCol="0">
            <a:spAutoFit/>
          </a:bodyPr>
          <a:lstStyle/>
          <a:p>
            <a:r>
              <a:rPr lang="es-MX" dirty="0"/>
              <a:t>Remueve la información recuperada de una búsqueda. Es una opción de presentación, no borra información del SIPOT</a:t>
            </a:r>
            <a:endParaRPr lang="es-ES" sz="2001" kern="1200" dirty="0">
              <a:solidFill>
                <a:schemeClr val="tx1"/>
              </a:solidFill>
              <a:latin typeface="+mn-lt"/>
              <a:ea typeface="+mn-ea"/>
              <a:cs typeface="+mn-cs"/>
            </a:endParaRPr>
          </a:p>
        </p:txBody>
      </p:sp>
      <p:sp>
        <p:nvSpPr>
          <p:cNvPr id="10" name="CuadroTexto 9">
            <a:extLst>
              <a:ext uri="{FF2B5EF4-FFF2-40B4-BE49-F238E27FC236}">
                <a16:creationId xmlns:a16="http://schemas.microsoft.com/office/drawing/2014/main" id="{65C22E87-B348-42FE-B050-4A48FC5515B6}"/>
              </a:ext>
            </a:extLst>
          </p:cNvPr>
          <p:cNvSpPr txBox="1"/>
          <p:nvPr/>
        </p:nvSpPr>
        <p:spPr>
          <a:xfrm>
            <a:off x="4312692" y="3703850"/>
            <a:ext cx="3739487" cy="1939762"/>
          </a:xfrm>
          <a:prstGeom prst="rect">
            <a:avLst/>
          </a:prstGeom>
          <a:noFill/>
        </p:spPr>
        <p:txBody>
          <a:bodyPr wrap="square" rtlCol="0">
            <a:spAutoFit/>
          </a:bodyPr>
          <a:lstStyle/>
          <a:p>
            <a:r>
              <a:rPr lang="es-ES" sz="2001" kern="1200" dirty="0">
                <a:solidFill>
                  <a:schemeClr val="tx1"/>
                </a:solidFill>
                <a:latin typeface="+mn-lt"/>
                <a:ea typeface="+mn-ea"/>
                <a:cs typeface="+mn-cs"/>
              </a:rPr>
              <a:t>Espacio para el texto</a:t>
            </a:r>
            <a:r>
              <a:rPr lang="es-MX" dirty="0"/>
              <a:t>Búsqueda de información derivada de los campos de “Filtros Avanzados”. Para obtener todos los registros, no llenar ningún campo de “Filtros Avanzados”</a:t>
            </a:r>
            <a:endParaRPr lang="es-ES" sz="2001" kern="1200" dirty="0">
              <a:solidFill>
                <a:schemeClr val="tx1"/>
              </a:solidFill>
              <a:latin typeface="+mn-lt"/>
              <a:ea typeface="+mn-ea"/>
              <a:cs typeface="+mn-cs"/>
            </a:endParaRPr>
          </a:p>
        </p:txBody>
      </p:sp>
      <p:sp>
        <p:nvSpPr>
          <p:cNvPr id="12" name="Flecha: hacia abajo 11">
            <a:extLst>
              <a:ext uri="{FF2B5EF4-FFF2-40B4-BE49-F238E27FC236}">
                <a16:creationId xmlns:a16="http://schemas.microsoft.com/office/drawing/2014/main" id="{6C6B9A0D-761E-4700-B90D-ECB185D836BF}"/>
              </a:ext>
            </a:extLst>
          </p:cNvPr>
          <p:cNvSpPr/>
          <p:nvPr/>
        </p:nvSpPr>
        <p:spPr>
          <a:xfrm>
            <a:off x="2374710" y="2934268"/>
            <a:ext cx="327547" cy="769581"/>
          </a:xfrm>
          <a:prstGeom prst="downArrow">
            <a:avLst/>
          </a:prstGeom>
          <a:solidFill>
            <a:srgbClr val="22B14C"/>
          </a:solidFill>
          <a:ln>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hacia abajo 12">
            <a:extLst>
              <a:ext uri="{FF2B5EF4-FFF2-40B4-BE49-F238E27FC236}">
                <a16:creationId xmlns:a16="http://schemas.microsoft.com/office/drawing/2014/main" id="{5DCB7B2F-47FE-4F82-9583-BD549693293F}"/>
              </a:ext>
            </a:extLst>
          </p:cNvPr>
          <p:cNvSpPr/>
          <p:nvPr/>
        </p:nvSpPr>
        <p:spPr>
          <a:xfrm rot="19106231">
            <a:off x="3835022" y="2852381"/>
            <a:ext cx="327547" cy="7695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64205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 r="45759"/>
          <a:stretch/>
        </p:blipFill>
        <p:spPr>
          <a:xfrm>
            <a:off x="5839326" y="2711116"/>
            <a:ext cx="3958035" cy="3862488"/>
          </a:xfrm>
          <a:prstGeom prst="rect">
            <a:avLst/>
          </a:prstGeom>
          <a:ln w="57150">
            <a:solidFill>
              <a:srgbClr val="22B14C"/>
            </a:solidFill>
          </a:ln>
        </p:spPr>
      </p:pic>
      <p:sp>
        <p:nvSpPr>
          <p:cNvPr id="2" name="Título 1"/>
          <p:cNvSpPr>
            <a:spLocks noGrp="1"/>
          </p:cNvSpPr>
          <p:nvPr>
            <p:ph type="title"/>
          </p:nvPr>
        </p:nvSpPr>
        <p:spPr>
          <a:xfrm>
            <a:off x="690533" y="412120"/>
            <a:ext cx="8663047" cy="571878"/>
          </a:xfrm>
        </p:spPr>
        <p:txBody>
          <a:bodyPr>
            <a:normAutofit fontScale="90000"/>
          </a:bodyPr>
          <a:lstStyle/>
          <a:p>
            <a:r>
              <a:rPr lang="es-MX" dirty="0">
                <a:solidFill>
                  <a:schemeClr val="bg1"/>
                </a:solidFill>
              </a:rPr>
              <a:t>Agregar información</a:t>
            </a:r>
          </a:p>
        </p:txBody>
      </p:sp>
      <p:pic>
        <p:nvPicPr>
          <p:cNvPr id="4" name="Marcador de contenido 3"/>
          <p:cNvPicPr>
            <a:picLocks noGrp="1" noChangeAspect="1"/>
          </p:cNvPicPr>
          <p:nvPr>
            <p:ph idx="1"/>
          </p:nvPr>
        </p:nvPicPr>
        <p:blipFill rotWithShape="1">
          <a:blip r:embed="rId4">
            <a:extLst>
              <a:ext uri="{28A0092B-C50C-407E-A947-70E740481C1C}">
                <a14:useLocalDpi xmlns:a14="http://schemas.microsoft.com/office/drawing/2010/main" val="0"/>
              </a:ext>
            </a:extLst>
          </a:blip>
          <a:srcRect r="13522" b="24432"/>
          <a:stretch/>
        </p:blipFill>
        <p:spPr>
          <a:xfrm>
            <a:off x="246750" y="2903619"/>
            <a:ext cx="5346010" cy="2646947"/>
          </a:xfrm>
          <a:ln w="57150">
            <a:solidFill>
              <a:srgbClr val="007365"/>
            </a:solidFill>
          </a:ln>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t="41061" b="36720"/>
          <a:stretch/>
        </p:blipFill>
        <p:spPr>
          <a:xfrm>
            <a:off x="0" y="1756015"/>
            <a:ext cx="10044113" cy="836908"/>
          </a:xfrm>
          <a:prstGeom prst="rect">
            <a:avLst/>
          </a:prstGeom>
        </p:spPr>
      </p:pic>
      <p:sp>
        <p:nvSpPr>
          <p:cNvPr id="3" name="CuadroTexto 2">
            <a:extLst>
              <a:ext uri="{FF2B5EF4-FFF2-40B4-BE49-F238E27FC236}">
                <a16:creationId xmlns:a16="http://schemas.microsoft.com/office/drawing/2014/main" id="{A421B433-9202-41E0-BF2F-1F75FD7BE8B0}"/>
              </a:ext>
            </a:extLst>
          </p:cNvPr>
          <p:cNvSpPr txBox="1"/>
          <p:nvPr/>
        </p:nvSpPr>
        <p:spPr>
          <a:xfrm>
            <a:off x="577516" y="1352964"/>
            <a:ext cx="7812505" cy="411665"/>
          </a:xfrm>
          <a:prstGeom prst="rect">
            <a:avLst/>
          </a:prstGeom>
          <a:noFill/>
        </p:spPr>
        <p:txBody>
          <a:bodyPr wrap="square" rtlCol="0">
            <a:spAutoFit/>
          </a:bodyPr>
          <a:lstStyle/>
          <a:p>
            <a:r>
              <a:rPr lang="es-MX" dirty="0"/>
              <a:t>Permite crear un registro de forma manual. Se genera un “Acuse”.</a:t>
            </a:r>
          </a:p>
        </p:txBody>
      </p:sp>
      <p:sp>
        <p:nvSpPr>
          <p:cNvPr id="7" name="Elipse 6">
            <a:extLst>
              <a:ext uri="{FF2B5EF4-FFF2-40B4-BE49-F238E27FC236}">
                <a16:creationId xmlns:a16="http://schemas.microsoft.com/office/drawing/2014/main" id="{E0EA4DFD-D1C1-42B6-989C-AAA5BA3668BA}"/>
              </a:ext>
            </a:extLst>
          </p:cNvPr>
          <p:cNvSpPr/>
          <p:nvPr/>
        </p:nvSpPr>
        <p:spPr>
          <a:xfrm>
            <a:off x="4237081" y="2181335"/>
            <a:ext cx="689811" cy="355311"/>
          </a:xfrm>
          <a:prstGeom prst="ellipse">
            <a:avLst/>
          </a:prstGeom>
          <a:noFill/>
          <a:ln w="5715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56135F53-A58E-4996-ABFA-B5D8C682AC8B}"/>
              </a:ext>
            </a:extLst>
          </p:cNvPr>
          <p:cNvSpPr txBox="1"/>
          <p:nvPr/>
        </p:nvSpPr>
        <p:spPr>
          <a:xfrm>
            <a:off x="246752" y="5911628"/>
            <a:ext cx="5464238" cy="163185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Aparece como ventana emergente, por lo que se debe tener en cuenta que el explorador puede tener bloqueadas las ventanas emergentes, en este caso, aparecerá un aviso para abrir esta ventana.</a:t>
            </a:r>
          </a:p>
        </p:txBody>
      </p:sp>
    </p:spTree>
    <p:extLst>
      <p:ext uri="{BB962C8B-B14F-4D97-AF65-F5344CB8AC3E}">
        <p14:creationId xmlns:p14="http://schemas.microsoft.com/office/powerpoint/2010/main" val="186357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751662"/>
          </a:xfrm>
        </p:spPr>
        <p:txBody>
          <a:bodyPr>
            <a:normAutofit fontScale="90000"/>
          </a:bodyPr>
          <a:lstStyle/>
          <a:p>
            <a:r>
              <a:rPr lang="es-MX" sz="4900" dirty="0">
                <a:solidFill>
                  <a:schemeClr val="bg1"/>
                </a:solidFill>
              </a:rPr>
              <a:t>El ingreso no sufrió cambios</a:t>
            </a:r>
            <a:r>
              <a:rPr lang="es-MX" dirty="0">
                <a:solidFill>
                  <a:schemeClr val="bg1"/>
                </a:solidFill>
              </a:rPr>
              <a:t>.</a:t>
            </a:r>
          </a:p>
        </p:txBody>
      </p:sp>
      <p:sp>
        <p:nvSpPr>
          <p:cNvPr id="3" name="Marcador de contenido 2"/>
          <p:cNvSpPr>
            <a:spLocks noGrp="1"/>
          </p:cNvSpPr>
          <p:nvPr>
            <p:ph idx="1"/>
          </p:nvPr>
        </p:nvSpPr>
        <p:spPr>
          <a:xfrm>
            <a:off x="690533" y="1957073"/>
            <a:ext cx="8663047" cy="1098246"/>
          </a:xfrm>
        </p:spPr>
        <p:txBody>
          <a:bodyPr>
            <a:normAutofit/>
          </a:bodyPr>
          <a:lstStyle/>
          <a:p>
            <a:r>
              <a:rPr lang="es-MX" dirty="0"/>
              <a:t>Se ingresa “usuario” y “contraseña” asignados y posteriormente se selecciona el campo “INICIO”.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01" y="3667354"/>
            <a:ext cx="9171709" cy="3329191"/>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r="35253" b="1436"/>
          <a:stretch/>
        </p:blipFill>
        <p:spPr>
          <a:xfrm>
            <a:off x="4429305" y="3158837"/>
            <a:ext cx="4396042" cy="508517"/>
          </a:xfrm>
          <a:prstGeom prst="rect">
            <a:avLst/>
          </a:prstGeom>
        </p:spPr>
      </p:pic>
      <p:cxnSp>
        <p:nvCxnSpPr>
          <p:cNvPr id="7" name="Conector recto de flecha 6"/>
          <p:cNvCxnSpPr/>
          <p:nvPr/>
        </p:nvCxnSpPr>
        <p:spPr>
          <a:xfrm flipV="1">
            <a:off x="2673927" y="3667355"/>
            <a:ext cx="1755378" cy="1403409"/>
          </a:xfrm>
          <a:prstGeom prst="straightConnector1">
            <a:avLst/>
          </a:prstGeom>
          <a:ln w="76200">
            <a:solidFill>
              <a:srgbClr val="00B05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77561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571878"/>
          </a:xfrm>
        </p:spPr>
        <p:txBody>
          <a:bodyPr>
            <a:normAutofit fontScale="90000"/>
          </a:bodyPr>
          <a:lstStyle/>
          <a:p>
            <a:r>
              <a:rPr lang="es-MX" dirty="0">
                <a:solidFill>
                  <a:schemeClr val="bg1"/>
                </a:solidFill>
              </a:rPr>
              <a:t>Borrar información</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0381" t="41061" b="36720"/>
          <a:stretch/>
        </p:blipFill>
        <p:spPr>
          <a:xfrm>
            <a:off x="320843" y="1438080"/>
            <a:ext cx="9352547" cy="2282697"/>
          </a:xfrm>
          <a:prstGeom prst="rect">
            <a:avLst/>
          </a:prstGeom>
        </p:spPr>
      </p:pic>
      <p:sp>
        <p:nvSpPr>
          <p:cNvPr id="7" name="Elipse 6">
            <a:extLst>
              <a:ext uri="{FF2B5EF4-FFF2-40B4-BE49-F238E27FC236}">
                <a16:creationId xmlns:a16="http://schemas.microsoft.com/office/drawing/2014/main" id="{E0EA4DFD-D1C1-42B6-989C-AAA5BA3668BA}"/>
              </a:ext>
            </a:extLst>
          </p:cNvPr>
          <p:cNvSpPr/>
          <p:nvPr/>
        </p:nvSpPr>
        <p:spPr>
          <a:xfrm>
            <a:off x="4348292" y="2905221"/>
            <a:ext cx="897475" cy="36736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56135F53-A58E-4996-ABFA-B5D8C682AC8B}"/>
              </a:ext>
            </a:extLst>
          </p:cNvPr>
          <p:cNvSpPr txBox="1"/>
          <p:nvPr/>
        </p:nvSpPr>
        <p:spPr>
          <a:xfrm>
            <a:off x="2075555" y="5310371"/>
            <a:ext cx="5464238" cy="101604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Este campo se activa al seleccionar una celda de los resultados de los registros filtrados y permite borrar dicha celda</a:t>
            </a:r>
          </a:p>
        </p:txBody>
      </p:sp>
      <p:sp>
        <p:nvSpPr>
          <p:cNvPr id="13" name="Flecha: hacia arriba 12">
            <a:extLst>
              <a:ext uri="{FF2B5EF4-FFF2-40B4-BE49-F238E27FC236}">
                <a16:creationId xmlns:a16="http://schemas.microsoft.com/office/drawing/2014/main" id="{158ADB94-B3A6-4787-B859-2EFF5854C2FE}"/>
              </a:ext>
            </a:extLst>
          </p:cNvPr>
          <p:cNvSpPr/>
          <p:nvPr/>
        </p:nvSpPr>
        <p:spPr>
          <a:xfrm>
            <a:off x="4187868" y="3523359"/>
            <a:ext cx="689811" cy="1277402"/>
          </a:xfrm>
          <a:prstGeom prst="upArrow">
            <a:avLst/>
          </a:prstGeom>
          <a:solidFill>
            <a:srgbClr val="22B14C"/>
          </a:solidFill>
          <a:ln>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26165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90533" y="412120"/>
            <a:ext cx="8663047" cy="686807"/>
          </a:xfrm>
        </p:spPr>
        <p:txBody>
          <a:bodyPr>
            <a:normAutofit fontScale="90000"/>
          </a:bodyPr>
          <a:lstStyle/>
          <a:p>
            <a:r>
              <a:rPr lang="es-MX" dirty="0">
                <a:solidFill>
                  <a:schemeClr val="bg1"/>
                </a:solidFill>
              </a:rPr>
              <a:t>Descarga de información</a:t>
            </a: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r="63147" b="33099"/>
          <a:stretch/>
        </p:blipFill>
        <p:spPr>
          <a:xfrm>
            <a:off x="2376646" y="4117849"/>
            <a:ext cx="5256668" cy="3377636"/>
          </a:xfrm>
          <a:prstGeom prst="rect">
            <a:avLst/>
          </a:prstGeom>
        </p:spPr>
      </p:pic>
      <p:pic>
        <p:nvPicPr>
          <p:cNvPr id="5" name="Imagen 4">
            <a:extLst>
              <a:ext uri="{FF2B5EF4-FFF2-40B4-BE49-F238E27FC236}">
                <a16:creationId xmlns:a16="http://schemas.microsoft.com/office/drawing/2014/main" id="{13386DFA-F833-47FE-9951-6A4766873F4B}"/>
              </a:ext>
            </a:extLst>
          </p:cNvPr>
          <p:cNvPicPr>
            <a:picLocks noChangeAspect="1"/>
          </p:cNvPicPr>
          <p:nvPr/>
        </p:nvPicPr>
        <p:blipFill rotWithShape="1">
          <a:blip r:embed="rId4">
            <a:extLst>
              <a:ext uri="{28A0092B-C50C-407E-A947-70E740481C1C}">
                <a14:useLocalDpi xmlns:a14="http://schemas.microsoft.com/office/drawing/2010/main" val="0"/>
              </a:ext>
            </a:extLst>
          </a:blip>
          <a:srcRect l="8864" t="38890" b="38890"/>
          <a:stretch/>
        </p:blipFill>
        <p:spPr>
          <a:xfrm>
            <a:off x="80210" y="2143551"/>
            <a:ext cx="9883692" cy="1636295"/>
          </a:xfrm>
          <a:prstGeom prst="rect">
            <a:avLst/>
          </a:prstGeom>
        </p:spPr>
      </p:pic>
      <p:sp>
        <p:nvSpPr>
          <p:cNvPr id="6" name="Rectángulo: esquinas redondeadas 5">
            <a:extLst>
              <a:ext uri="{FF2B5EF4-FFF2-40B4-BE49-F238E27FC236}">
                <a16:creationId xmlns:a16="http://schemas.microsoft.com/office/drawing/2014/main" id="{01CED05C-D148-4800-B49C-B6EA1D13B3B7}"/>
              </a:ext>
            </a:extLst>
          </p:cNvPr>
          <p:cNvSpPr/>
          <p:nvPr/>
        </p:nvSpPr>
        <p:spPr>
          <a:xfrm>
            <a:off x="5133473" y="3266499"/>
            <a:ext cx="1010652" cy="433137"/>
          </a:xfrm>
          <a:prstGeom prst="roundRect">
            <a:avLst>
              <a:gd name="adj" fmla="val 29630"/>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2CC22576-3E7E-44E5-B728-9C4C22057AA5}"/>
              </a:ext>
            </a:extLst>
          </p:cNvPr>
          <p:cNvSpPr txBox="1"/>
          <p:nvPr/>
        </p:nvSpPr>
        <p:spPr>
          <a:xfrm>
            <a:off x="336884" y="1475873"/>
            <a:ext cx="9593179" cy="708143"/>
          </a:xfrm>
          <a:prstGeom prst="rect">
            <a:avLst/>
          </a:prstGeom>
          <a:noFill/>
        </p:spPr>
        <p:txBody>
          <a:bodyPr wrap="square" rtlCol="0">
            <a:spAutoFit/>
          </a:bodyPr>
          <a:lstStyle/>
          <a:p>
            <a:r>
              <a:rPr lang="es-MX" dirty="0"/>
              <a:t>Descarga la información de una búsqueda específica o de la totalidad de la información cargada en la fracción. </a:t>
            </a:r>
          </a:p>
        </p:txBody>
      </p:sp>
      <p:sp>
        <p:nvSpPr>
          <p:cNvPr id="10" name="CuadroTexto 9">
            <a:extLst>
              <a:ext uri="{FF2B5EF4-FFF2-40B4-BE49-F238E27FC236}">
                <a16:creationId xmlns:a16="http://schemas.microsoft.com/office/drawing/2014/main" id="{C184BE86-D020-4879-A98E-1FB2D0B737B9}"/>
              </a:ext>
            </a:extLst>
          </p:cNvPr>
          <p:cNvSpPr txBox="1"/>
          <p:nvPr/>
        </p:nvSpPr>
        <p:spPr>
          <a:xfrm>
            <a:off x="144380" y="5294896"/>
            <a:ext cx="1860884" cy="193976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Código de identificación del registro. Columna agregada por el sistema.</a:t>
            </a:r>
          </a:p>
        </p:txBody>
      </p:sp>
      <p:sp>
        <p:nvSpPr>
          <p:cNvPr id="11" name="Flecha: hacia la izquierda 10">
            <a:extLst>
              <a:ext uri="{FF2B5EF4-FFF2-40B4-BE49-F238E27FC236}">
                <a16:creationId xmlns:a16="http://schemas.microsoft.com/office/drawing/2014/main" id="{74448007-AA5E-4F70-BF9C-D8BD35C7434B}"/>
              </a:ext>
            </a:extLst>
          </p:cNvPr>
          <p:cNvSpPr/>
          <p:nvPr/>
        </p:nvSpPr>
        <p:spPr>
          <a:xfrm>
            <a:off x="2005264" y="5453741"/>
            <a:ext cx="641683" cy="1380196"/>
          </a:xfrm>
          <a:prstGeom prst="leftArrow">
            <a:avLst>
              <a:gd name="adj1" fmla="val 38377"/>
              <a:gd name="adj2" fmla="val 50000"/>
            </a:avLst>
          </a:prstGeom>
          <a:solidFill>
            <a:srgbClr val="22B14C"/>
          </a:solidFill>
          <a:ln>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8820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753309" y="834189"/>
            <a:ext cx="8537496" cy="1053606"/>
          </a:xfrm>
        </p:spPr>
        <p:txBody>
          <a:bodyPr>
            <a:noAutofit/>
          </a:bodyPr>
          <a:lstStyle/>
          <a:p>
            <a:r>
              <a:rPr lang="es-MX" sz="4000" dirty="0">
                <a:solidFill>
                  <a:schemeClr val="bg1"/>
                </a:solidFill>
              </a:rPr>
              <a:t>MEJORAS DEL SISTEMA DE PORTALES DE OBLIGACIONES DE TRANSPARENCIA (SIPOT)</a:t>
            </a:r>
          </a:p>
        </p:txBody>
      </p:sp>
      <p:sp>
        <p:nvSpPr>
          <p:cNvPr id="6" name="Marcador de contenido 2">
            <a:extLst>
              <a:ext uri="{FF2B5EF4-FFF2-40B4-BE49-F238E27FC236}">
                <a16:creationId xmlns:a16="http://schemas.microsoft.com/office/drawing/2014/main" id="{45A7B1ED-67EC-4067-BB1B-6601C124EBD2}"/>
              </a:ext>
            </a:extLst>
          </p:cNvPr>
          <p:cNvSpPr>
            <a:spLocks noGrp="1"/>
          </p:cNvSpPr>
          <p:nvPr>
            <p:ph type="subTitle" idx="1"/>
          </p:nvPr>
        </p:nvSpPr>
        <p:spPr>
          <a:xfrm>
            <a:off x="0" y="3394278"/>
            <a:ext cx="9792929" cy="3866146"/>
          </a:xfrm>
        </p:spPr>
        <p:txBody>
          <a:bodyPr>
            <a:normAutofit fontScale="92500" lnSpcReduction="10000"/>
          </a:bodyPr>
          <a:lstStyle/>
          <a:p>
            <a:r>
              <a:rPr lang="es-MX" dirty="0">
                <a:hlinkClick r:id="rId3"/>
              </a:rPr>
              <a:t>https://youtu.be/k9_iHJjwIBw</a:t>
            </a:r>
            <a:r>
              <a:rPr lang="es-MX" dirty="0"/>
              <a:t> </a:t>
            </a:r>
          </a:p>
          <a:p>
            <a:pPr marL="0" indent="0">
              <a:buNone/>
            </a:pPr>
            <a:r>
              <a:rPr lang="es-MX" dirty="0"/>
              <a:t>Guía para la utilización de las mejoras del SIPOT RESUMEN </a:t>
            </a:r>
          </a:p>
          <a:p>
            <a:endParaRPr lang="es-MX" dirty="0">
              <a:hlinkClick r:id="rId4"/>
            </a:endParaRPr>
          </a:p>
          <a:p>
            <a:r>
              <a:rPr lang="es-MX" dirty="0">
                <a:hlinkClick r:id="rId4"/>
              </a:rPr>
              <a:t>https://youtu.be/tUdGNX645fQ</a:t>
            </a:r>
            <a:endParaRPr lang="es-MX" dirty="0"/>
          </a:p>
          <a:p>
            <a:pPr marL="0" indent="0">
              <a:buNone/>
            </a:pPr>
            <a:r>
              <a:rPr lang="es-MX" dirty="0"/>
              <a:t>Guía para la utilización de las mejoras del SIPOT VERSIÓN COMPLETA</a:t>
            </a:r>
          </a:p>
          <a:p>
            <a:endParaRPr lang="es-MX" sz="6000" dirty="0">
              <a:solidFill>
                <a:srgbClr val="610E97"/>
              </a:solidFill>
              <a:effectLst>
                <a:outerShdw blurRad="38100" dist="38100" dir="2700000" algn="tl">
                  <a:srgbClr val="000000">
                    <a:alpha val="43137"/>
                  </a:srgbClr>
                </a:outerShdw>
              </a:effectLst>
            </a:endParaRPr>
          </a:p>
          <a:p>
            <a:r>
              <a:rPr lang="es-MX" sz="6000" dirty="0">
                <a:solidFill>
                  <a:srgbClr val="610E97"/>
                </a:solidFill>
                <a:effectLst>
                  <a:outerShdw blurRad="38100" dist="38100" dir="2700000" algn="tl">
                    <a:srgbClr val="000000">
                      <a:alpha val="43137"/>
                    </a:srgbClr>
                  </a:outerShdw>
                </a:effectLst>
              </a:rPr>
              <a:t>Gracias. </a:t>
            </a:r>
          </a:p>
        </p:txBody>
      </p:sp>
    </p:spTree>
    <p:extLst>
      <p:ext uri="{BB962C8B-B14F-4D97-AF65-F5344CB8AC3E}">
        <p14:creationId xmlns:p14="http://schemas.microsoft.com/office/powerpoint/2010/main" val="57044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44113" cy="1080655"/>
          </a:xfrm>
        </p:spPr>
        <p:txBody>
          <a:bodyPr>
            <a:noAutofit/>
          </a:bodyPr>
          <a:lstStyle/>
          <a:p>
            <a:pPr algn="ctr"/>
            <a:r>
              <a:rPr lang="es-MX" sz="2400" dirty="0">
                <a:solidFill>
                  <a:schemeClr val="bg1"/>
                </a:solidFill>
              </a:rPr>
              <a:t>SISTEMA DE PORTALES DE OBLIGACIONES DE TRANSPARENCIA</a:t>
            </a:r>
            <a:endParaRPr lang="es-MX" sz="2400" b="1" dirty="0">
              <a:solidFill>
                <a:schemeClr val="bg1"/>
              </a:solidFill>
              <a:latin typeface="+mn-lt"/>
            </a:endParaRPr>
          </a:p>
        </p:txBody>
      </p:sp>
      <p:sp>
        <p:nvSpPr>
          <p:cNvPr id="7" name="Marcador de contenido 6"/>
          <p:cNvSpPr>
            <a:spLocks noGrp="1"/>
          </p:cNvSpPr>
          <p:nvPr>
            <p:ph sz="half" idx="2"/>
          </p:nvPr>
        </p:nvSpPr>
        <p:spPr>
          <a:xfrm>
            <a:off x="422522" y="5749636"/>
            <a:ext cx="8922327" cy="1250033"/>
          </a:xfrm>
        </p:spPr>
        <p:txBody>
          <a:bodyPr>
            <a:normAutofit/>
          </a:bodyPr>
          <a:lstStyle/>
          <a:p>
            <a:r>
              <a:rPr lang="es-MX" sz="2000" dirty="0"/>
              <a:t>Seleccionar del catálogo la opción “Portal de Obligaciones de Transparencia”.</a:t>
            </a:r>
          </a:p>
        </p:txBody>
      </p:sp>
      <p:pic>
        <p:nvPicPr>
          <p:cNvPr id="11" name="Marcador de contenido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8847" y="1978911"/>
            <a:ext cx="9371626" cy="1858797"/>
          </a:xfrm>
        </p:spPr>
      </p:pic>
      <p:sp>
        <p:nvSpPr>
          <p:cNvPr id="9" name="Flecha arriba 8"/>
          <p:cNvSpPr/>
          <p:nvPr/>
        </p:nvSpPr>
        <p:spPr>
          <a:xfrm>
            <a:off x="3657599" y="3546763"/>
            <a:ext cx="761999" cy="2092037"/>
          </a:xfrm>
          <a:prstGeom prst="upArrow">
            <a:avLst/>
          </a:prstGeom>
          <a:solidFill>
            <a:srgbClr val="007365"/>
          </a:solidFill>
          <a:ln>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44078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4449"/>
            <a:ext cx="10044113" cy="5572125"/>
          </a:xfrm>
          <a:prstGeom prst="rect">
            <a:avLst/>
          </a:prstGeom>
        </p:spPr>
      </p:pic>
      <p:sp>
        <p:nvSpPr>
          <p:cNvPr id="2" name="CuadroTexto 1">
            <a:extLst>
              <a:ext uri="{FF2B5EF4-FFF2-40B4-BE49-F238E27FC236}">
                <a16:creationId xmlns:a16="http://schemas.microsoft.com/office/drawing/2014/main" id="{7DD03F83-CB31-449B-83E1-6C5614A1EFFA}"/>
              </a:ext>
            </a:extLst>
          </p:cNvPr>
          <p:cNvSpPr txBox="1"/>
          <p:nvPr/>
        </p:nvSpPr>
        <p:spPr>
          <a:xfrm>
            <a:off x="724619" y="327804"/>
            <a:ext cx="7315200" cy="708014"/>
          </a:xfrm>
          <a:prstGeom prst="rect">
            <a:avLst/>
          </a:prstGeom>
          <a:noFill/>
        </p:spPr>
        <p:txBody>
          <a:bodyPr wrap="square" rtlCol="0">
            <a:spAutoFit/>
          </a:bodyPr>
          <a:lstStyle/>
          <a:p>
            <a:pPr algn="ctr"/>
            <a:r>
              <a:rPr lang="es-MX" sz="2000" dirty="0">
                <a:solidFill>
                  <a:schemeClr val="bg1"/>
                </a:solidFill>
              </a:rPr>
              <a:t>SISTEMA DE PORTALES DE OBLIGACIONES DE TRANSPARENCIA</a:t>
            </a:r>
          </a:p>
          <a:p>
            <a:pPr algn="ctr"/>
            <a:endParaRPr lang="es-MX" dirty="0"/>
          </a:p>
        </p:txBody>
      </p:sp>
    </p:spTree>
    <p:extLst>
      <p:ext uri="{BB962C8B-B14F-4D97-AF65-F5344CB8AC3E}">
        <p14:creationId xmlns:p14="http://schemas.microsoft.com/office/powerpoint/2010/main" val="74832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753309" y="0"/>
            <a:ext cx="8537496" cy="2137894"/>
          </a:xfrm>
        </p:spPr>
        <p:txBody>
          <a:bodyPr>
            <a:normAutofit/>
          </a:bodyPr>
          <a:lstStyle/>
          <a:p>
            <a:r>
              <a:rPr lang="es-MX" dirty="0">
                <a:solidFill>
                  <a:schemeClr val="bg1"/>
                </a:solidFill>
              </a:rPr>
              <a:t>Unidades Administrativas</a:t>
            </a:r>
          </a:p>
        </p:txBody>
      </p:sp>
      <p:sp>
        <p:nvSpPr>
          <p:cNvPr id="5" name="Subtítulo 4"/>
          <p:cNvSpPr>
            <a:spLocks noGrp="1"/>
          </p:cNvSpPr>
          <p:nvPr>
            <p:ph type="subTitle" idx="1"/>
          </p:nvPr>
        </p:nvSpPr>
        <p:spPr>
          <a:xfrm>
            <a:off x="753309" y="3124200"/>
            <a:ext cx="6961136" cy="1663700"/>
          </a:xfrm>
        </p:spPr>
        <p:txBody>
          <a:bodyPr>
            <a:normAutofit lnSpcReduction="10000"/>
          </a:bodyPr>
          <a:lstStyle/>
          <a:p>
            <a:pPr marL="457200" indent="-457200" algn="l">
              <a:buFont typeface="Arial" panose="020B0604020202020204" pitchFamily="34" charset="0"/>
              <a:buChar char="•"/>
            </a:pPr>
            <a:r>
              <a:rPr lang="es-MX" sz="3600" dirty="0"/>
              <a:t>Administración de Unidades Administrativas</a:t>
            </a:r>
          </a:p>
          <a:p>
            <a:pPr marL="457200" indent="-457200" algn="l">
              <a:buFont typeface="Arial" panose="020B0604020202020204" pitchFamily="34" charset="0"/>
              <a:buChar char="•"/>
            </a:pPr>
            <a:r>
              <a:rPr lang="es-MX" sz="3600" dirty="0"/>
              <a:t>Asignación de Formatos</a:t>
            </a:r>
          </a:p>
        </p:txBody>
      </p:sp>
    </p:spTree>
    <p:extLst>
      <p:ext uri="{BB962C8B-B14F-4D97-AF65-F5344CB8AC3E}">
        <p14:creationId xmlns:p14="http://schemas.microsoft.com/office/powerpoint/2010/main" val="32569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0914" y="412120"/>
            <a:ext cx="9347199" cy="959480"/>
          </a:xfrm>
        </p:spPr>
        <p:txBody>
          <a:bodyPr>
            <a:normAutofit fontScale="90000"/>
          </a:bodyPr>
          <a:lstStyle/>
          <a:p>
            <a:r>
              <a:rPr lang="es-MX" dirty="0">
                <a:solidFill>
                  <a:schemeClr val="bg1"/>
                </a:solidFill>
              </a:rPr>
              <a:t>Administración de Unidades Administrativas</a:t>
            </a:r>
            <a:br>
              <a:rPr lang="es-MX" dirty="0"/>
            </a:br>
            <a:endParaRPr lang="es-MX" dirty="0"/>
          </a:p>
        </p:txBody>
      </p:sp>
      <p:pic>
        <p:nvPicPr>
          <p:cNvPr id="4" name="Marcador de contenido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642" t="1146" r="1011" b="2064"/>
          <a:stretch/>
        </p:blipFill>
        <p:spPr>
          <a:xfrm>
            <a:off x="0" y="1371600"/>
            <a:ext cx="10044113" cy="5332413"/>
          </a:xfrm>
          <a:ln>
            <a:solidFill>
              <a:srgbClr val="68AA3B"/>
            </a:solidFill>
          </a:ln>
        </p:spPr>
      </p:pic>
      <p:sp>
        <p:nvSpPr>
          <p:cNvPr id="5" name="CuadroTexto 4"/>
          <p:cNvSpPr txBox="1"/>
          <p:nvPr/>
        </p:nvSpPr>
        <p:spPr>
          <a:xfrm>
            <a:off x="88900" y="6807200"/>
            <a:ext cx="2184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t>Casillas de Selección </a:t>
            </a:r>
          </a:p>
        </p:txBody>
      </p:sp>
      <p:sp>
        <p:nvSpPr>
          <p:cNvPr id="6" name="CuadroTexto 5"/>
          <p:cNvSpPr txBox="1"/>
          <p:nvPr/>
        </p:nvSpPr>
        <p:spPr>
          <a:xfrm>
            <a:off x="7886699" y="3048000"/>
            <a:ext cx="2157413"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t>Botón de Edición </a:t>
            </a:r>
          </a:p>
        </p:txBody>
      </p:sp>
      <p:sp>
        <p:nvSpPr>
          <p:cNvPr id="7" name="CuadroTexto 6"/>
          <p:cNvSpPr txBox="1"/>
          <p:nvPr/>
        </p:nvSpPr>
        <p:spPr>
          <a:xfrm>
            <a:off x="914400" y="2647762"/>
            <a:ext cx="21209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t>Botones de Acción</a:t>
            </a:r>
          </a:p>
        </p:txBody>
      </p:sp>
      <p:cxnSp>
        <p:nvCxnSpPr>
          <p:cNvPr id="9" name="Conector recto de flecha 8"/>
          <p:cNvCxnSpPr/>
          <p:nvPr/>
        </p:nvCxnSpPr>
        <p:spPr>
          <a:xfrm>
            <a:off x="3022600" y="3009900"/>
            <a:ext cx="342900" cy="279400"/>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6" idx="2"/>
          </p:cNvCxnSpPr>
          <p:nvPr/>
        </p:nvCxnSpPr>
        <p:spPr>
          <a:xfrm>
            <a:off x="8965406" y="3417332"/>
            <a:ext cx="330199" cy="272206"/>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flipV="1">
            <a:off x="812800" y="6337300"/>
            <a:ext cx="355600" cy="482600"/>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4097677" y="5040368"/>
            <a:ext cx="1198223" cy="40023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dirty="0"/>
              <a:t>Filtros</a:t>
            </a:r>
          </a:p>
        </p:txBody>
      </p:sp>
      <p:sp>
        <p:nvSpPr>
          <p:cNvPr id="3" name="Rectángulo 2"/>
          <p:cNvSpPr/>
          <p:nvPr/>
        </p:nvSpPr>
        <p:spPr>
          <a:xfrm>
            <a:off x="1181100" y="3860800"/>
            <a:ext cx="2044700" cy="342900"/>
          </a:xfrm>
          <a:prstGeom prst="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p:cNvSpPr/>
          <p:nvPr/>
        </p:nvSpPr>
        <p:spPr>
          <a:xfrm>
            <a:off x="7442200" y="3871042"/>
            <a:ext cx="1638300" cy="313608"/>
          </a:xfrm>
          <a:prstGeom prst="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Rectángulo 14"/>
          <p:cNvSpPr/>
          <p:nvPr/>
        </p:nvSpPr>
        <p:spPr>
          <a:xfrm>
            <a:off x="5511800" y="3871042"/>
            <a:ext cx="1701800" cy="342900"/>
          </a:xfrm>
          <a:prstGeom prst="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Rectángulo 15"/>
          <p:cNvSpPr/>
          <p:nvPr/>
        </p:nvSpPr>
        <p:spPr>
          <a:xfrm>
            <a:off x="3467100" y="3841750"/>
            <a:ext cx="1828800" cy="342900"/>
          </a:xfrm>
          <a:prstGeom prst="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Cerrar llave 21"/>
          <p:cNvSpPr/>
          <p:nvPr/>
        </p:nvSpPr>
        <p:spPr>
          <a:xfrm rot="5400000">
            <a:off x="4903068" y="1270869"/>
            <a:ext cx="506264" cy="6654800"/>
          </a:xfrm>
          <a:prstGeom prst="rightBrace">
            <a:avLst>
              <a:gd name="adj1" fmla="val 8333"/>
              <a:gd name="adj2" fmla="val 55602"/>
            </a:avLst>
          </a:prstGeom>
          <a:ln w="38100">
            <a:solidFill>
              <a:srgbClr val="68AA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Tree>
    <p:extLst>
      <p:ext uri="{BB962C8B-B14F-4D97-AF65-F5344CB8AC3E}">
        <p14:creationId xmlns:p14="http://schemas.microsoft.com/office/powerpoint/2010/main" val="3533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7796" y="0"/>
            <a:ext cx="8663047" cy="1496168"/>
          </a:xfrm>
        </p:spPr>
        <p:txBody>
          <a:bodyPr>
            <a:normAutofit/>
          </a:bodyPr>
          <a:lstStyle/>
          <a:p>
            <a:pPr algn="ctr"/>
            <a:r>
              <a:rPr lang="es-MX" sz="4800" dirty="0">
                <a:solidFill>
                  <a:schemeClr val="bg1"/>
                </a:solidFill>
              </a:rPr>
              <a:t>Botones de Acción </a:t>
            </a:r>
          </a:p>
        </p:txBody>
      </p:sp>
      <p:pic>
        <p:nvPicPr>
          <p:cNvPr id="4" name="Marcador de contenido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31899" y="1496168"/>
            <a:ext cx="7994679" cy="2213099"/>
          </a:xfrm>
        </p:spPr>
      </p:pic>
      <p:sp>
        <p:nvSpPr>
          <p:cNvPr id="8" name="Marcador de contenido 7"/>
          <p:cNvSpPr>
            <a:spLocks noGrp="1"/>
          </p:cNvSpPr>
          <p:nvPr>
            <p:ph sz="half" idx="2"/>
          </p:nvPr>
        </p:nvSpPr>
        <p:spPr>
          <a:xfrm>
            <a:off x="6108700" y="4079200"/>
            <a:ext cx="2870200" cy="3413800"/>
          </a:xfrm>
        </p:spPr>
        <p:txBody>
          <a:bodyPr>
            <a:normAutofit/>
          </a:bodyPr>
          <a:lstStyle/>
          <a:p>
            <a:r>
              <a:rPr lang="es-MX" dirty="0"/>
              <a:t>El campo </a:t>
            </a:r>
            <a:r>
              <a:rPr lang="es-MX" b="1" dirty="0"/>
              <a:t>“Borrar” </a:t>
            </a:r>
            <a:r>
              <a:rPr lang="es-MX" dirty="0"/>
              <a:t>no aparece habilitado.</a:t>
            </a:r>
          </a:p>
          <a:p>
            <a:endParaRPr lang="es-MX" dirty="0"/>
          </a:p>
        </p:txBody>
      </p:sp>
      <p:sp>
        <p:nvSpPr>
          <p:cNvPr id="5" name="Rectángulo 4"/>
          <p:cNvSpPr/>
          <p:nvPr/>
        </p:nvSpPr>
        <p:spPr>
          <a:xfrm>
            <a:off x="2146300" y="2992336"/>
            <a:ext cx="1460500" cy="601764"/>
          </a:xfrm>
          <a:prstGeom prst="rect">
            <a:avLst/>
          </a:prstGeom>
          <a:noFill/>
          <a:ln w="7620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Preparación 10"/>
          <p:cNvSpPr/>
          <p:nvPr/>
        </p:nvSpPr>
        <p:spPr>
          <a:xfrm>
            <a:off x="6728933" y="2934752"/>
            <a:ext cx="1397034" cy="71693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9172"/>
              <a:gd name="connsiteY0" fmla="*/ 5354 h 10000"/>
              <a:gd name="connsiteX1" fmla="*/ 1172 w 9172"/>
              <a:gd name="connsiteY1" fmla="*/ 0 h 10000"/>
              <a:gd name="connsiteX2" fmla="*/ 7172 w 9172"/>
              <a:gd name="connsiteY2" fmla="*/ 0 h 10000"/>
              <a:gd name="connsiteX3" fmla="*/ 9172 w 9172"/>
              <a:gd name="connsiteY3" fmla="*/ 5000 h 10000"/>
              <a:gd name="connsiteX4" fmla="*/ 7172 w 9172"/>
              <a:gd name="connsiteY4" fmla="*/ 10000 h 10000"/>
              <a:gd name="connsiteX5" fmla="*/ 1172 w 9172"/>
              <a:gd name="connsiteY5" fmla="*/ 10000 h 10000"/>
              <a:gd name="connsiteX6" fmla="*/ 0 w 9172"/>
              <a:gd name="connsiteY6" fmla="*/ 5354 h 10000"/>
              <a:gd name="connsiteX0" fmla="*/ 0 w 8647"/>
              <a:gd name="connsiteY0" fmla="*/ 5354 h 10000"/>
              <a:gd name="connsiteX1" fmla="*/ 1278 w 8647"/>
              <a:gd name="connsiteY1" fmla="*/ 0 h 10000"/>
              <a:gd name="connsiteX2" fmla="*/ 7819 w 8647"/>
              <a:gd name="connsiteY2" fmla="*/ 0 h 10000"/>
              <a:gd name="connsiteX3" fmla="*/ 8647 w 8647"/>
              <a:gd name="connsiteY3" fmla="*/ 5177 h 10000"/>
              <a:gd name="connsiteX4" fmla="*/ 7819 w 8647"/>
              <a:gd name="connsiteY4" fmla="*/ 10000 h 10000"/>
              <a:gd name="connsiteX5" fmla="*/ 1278 w 8647"/>
              <a:gd name="connsiteY5" fmla="*/ 10000 h 10000"/>
              <a:gd name="connsiteX6" fmla="*/ 0 w 8647"/>
              <a:gd name="connsiteY6" fmla="*/ 5354 h 10000"/>
              <a:gd name="connsiteX0" fmla="*/ 0 w 10522"/>
              <a:gd name="connsiteY0" fmla="*/ 5354 h 10000"/>
              <a:gd name="connsiteX1" fmla="*/ 1478 w 10522"/>
              <a:gd name="connsiteY1" fmla="*/ 0 h 10000"/>
              <a:gd name="connsiteX2" fmla="*/ 9042 w 10522"/>
              <a:gd name="connsiteY2" fmla="*/ 0 h 10000"/>
              <a:gd name="connsiteX3" fmla="*/ 10522 w 10522"/>
              <a:gd name="connsiteY3" fmla="*/ 5531 h 10000"/>
              <a:gd name="connsiteX4" fmla="*/ 9042 w 10522"/>
              <a:gd name="connsiteY4" fmla="*/ 10000 h 10000"/>
              <a:gd name="connsiteX5" fmla="*/ 1478 w 10522"/>
              <a:gd name="connsiteY5" fmla="*/ 10000 h 10000"/>
              <a:gd name="connsiteX6" fmla="*/ 0 w 10522"/>
              <a:gd name="connsiteY6" fmla="*/ 5354 h 10000"/>
              <a:gd name="connsiteX0" fmla="*/ 0 w 10261"/>
              <a:gd name="connsiteY0" fmla="*/ 5708 h 10000"/>
              <a:gd name="connsiteX1" fmla="*/ 1217 w 10261"/>
              <a:gd name="connsiteY1" fmla="*/ 0 h 10000"/>
              <a:gd name="connsiteX2" fmla="*/ 8781 w 10261"/>
              <a:gd name="connsiteY2" fmla="*/ 0 h 10000"/>
              <a:gd name="connsiteX3" fmla="*/ 10261 w 10261"/>
              <a:gd name="connsiteY3" fmla="*/ 5531 h 10000"/>
              <a:gd name="connsiteX4" fmla="*/ 8781 w 10261"/>
              <a:gd name="connsiteY4" fmla="*/ 10000 h 10000"/>
              <a:gd name="connsiteX5" fmla="*/ 1217 w 10261"/>
              <a:gd name="connsiteY5" fmla="*/ 10000 h 10000"/>
              <a:gd name="connsiteX6" fmla="*/ 0 w 10261"/>
              <a:gd name="connsiteY6" fmla="*/ 5708 h 10000"/>
              <a:gd name="connsiteX0" fmla="*/ 0 w 9913"/>
              <a:gd name="connsiteY0" fmla="*/ 5708 h 10000"/>
              <a:gd name="connsiteX1" fmla="*/ 1217 w 9913"/>
              <a:gd name="connsiteY1" fmla="*/ 0 h 10000"/>
              <a:gd name="connsiteX2" fmla="*/ 8781 w 9913"/>
              <a:gd name="connsiteY2" fmla="*/ 0 h 10000"/>
              <a:gd name="connsiteX3" fmla="*/ 9913 w 9913"/>
              <a:gd name="connsiteY3" fmla="*/ 5531 h 10000"/>
              <a:gd name="connsiteX4" fmla="*/ 8781 w 9913"/>
              <a:gd name="connsiteY4" fmla="*/ 10000 h 10000"/>
              <a:gd name="connsiteX5" fmla="*/ 1217 w 9913"/>
              <a:gd name="connsiteY5" fmla="*/ 10000 h 10000"/>
              <a:gd name="connsiteX6" fmla="*/ 0 w 9913"/>
              <a:gd name="connsiteY6" fmla="*/ 5708 h 10000"/>
              <a:gd name="connsiteX0" fmla="*/ 0 w 9737"/>
              <a:gd name="connsiteY0" fmla="*/ 5531 h 10000"/>
              <a:gd name="connsiteX1" fmla="*/ 965 w 9737"/>
              <a:gd name="connsiteY1" fmla="*/ 0 h 10000"/>
              <a:gd name="connsiteX2" fmla="*/ 8595 w 9737"/>
              <a:gd name="connsiteY2" fmla="*/ 0 h 10000"/>
              <a:gd name="connsiteX3" fmla="*/ 9737 w 9737"/>
              <a:gd name="connsiteY3" fmla="*/ 5531 h 10000"/>
              <a:gd name="connsiteX4" fmla="*/ 8595 w 9737"/>
              <a:gd name="connsiteY4" fmla="*/ 10000 h 10000"/>
              <a:gd name="connsiteX5" fmla="*/ 965 w 9737"/>
              <a:gd name="connsiteY5" fmla="*/ 10000 h 10000"/>
              <a:gd name="connsiteX6" fmla="*/ 0 w 9737"/>
              <a:gd name="connsiteY6" fmla="*/ 5531 h 10000"/>
              <a:gd name="connsiteX0" fmla="*/ 0 w 9550"/>
              <a:gd name="connsiteY0" fmla="*/ 5531 h 10000"/>
              <a:gd name="connsiteX1" fmla="*/ 991 w 9550"/>
              <a:gd name="connsiteY1" fmla="*/ 0 h 10000"/>
              <a:gd name="connsiteX2" fmla="*/ 8827 w 9550"/>
              <a:gd name="connsiteY2" fmla="*/ 0 h 10000"/>
              <a:gd name="connsiteX3" fmla="*/ 9550 w 9550"/>
              <a:gd name="connsiteY3" fmla="*/ 5354 h 10000"/>
              <a:gd name="connsiteX4" fmla="*/ 8827 w 9550"/>
              <a:gd name="connsiteY4" fmla="*/ 10000 h 10000"/>
              <a:gd name="connsiteX5" fmla="*/ 991 w 9550"/>
              <a:gd name="connsiteY5" fmla="*/ 10000 h 10000"/>
              <a:gd name="connsiteX6" fmla="*/ 0 w 9550"/>
              <a:gd name="connsiteY6" fmla="*/ 5531 h 10000"/>
              <a:gd name="connsiteX0" fmla="*/ 0 w 10377"/>
              <a:gd name="connsiteY0" fmla="*/ 5531 h 10000"/>
              <a:gd name="connsiteX1" fmla="*/ 1038 w 10377"/>
              <a:gd name="connsiteY1" fmla="*/ 0 h 10000"/>
              <a:gd name="connsiteX2" fmla="*/ 9243 w 10377"/>
              <a:gd name="connsiteY2" fmla="*/ 0 h 10000"/>
              <a:gd name="connsiteX3" fmla="*/ 10377 w 10377"/>
              <a:gd name="connsiteY3" fmla="*/ 5531 h 10000"/>
              <a:gd name="connsiteX4" fmla="*/ 9243 w 10377"/>
              <a:gd name="connsiteY4" fmla="*/ 10000 h 10000"/>
              <a:gd name="connsiteX5" fmla="*/ 1038 w 10377"/>
              <a:gd name="connsiteY5" fmla="*/ 10000 h 10000"/>
              <a:gd name="connsiteX6" fmla="*/ 0 w 10377"/>
              <a:gd name="connsiteY6" fmla="*/ 553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7" h="10000">
                <a:moveTo>
                  <a:pt x="0" y="5531"/>
                </a:moveTo>
                <a:lnTo>
                  <a:pt x="1038" y="0"/>
                </a:lnTo>
                <a:lnTo>
                  <a:pt x="9243" y="0"/>
                </a:lnTo>
                <a:lnTo>
                  <a:pt x="10377" y="5531"/>
                </a:lnTo>
                <a:lnTo>
                  <a:pt x="9243" y="10000"/>
                </a:lnTo>
                <a:lnTo>
                  <a:pt x="1038" y="10000"/>
                </a:lnTo>
                <a:lnTo>
                  <a:pt x="0" y="5531"/>
                </a:lnTo>
                <a:close/>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Marcador de contenido 7"/>
          <p:cNvSpPr txBox="1">
            <a:spLocks/>
          </p:cNvSpPr>
          <p:nvPr/>
        </p:nvSpPr>
        <p:spPr>
          <a:xfrm>
            <a:off x="1231898" y="4079200"/>
            <a:ext cx="3937002" cy="3223300"/>
          </a:xfrm>
          <a:prstGeom prst="rect">
            <a:avLst/>
          </a:prstGeom>
        </p:spPr>
        <p:txBody>
          <a:bodyPr vert="horz" lIns="91440" tIns="45720" rIns="91440" bIns="45720" rtlCol="0">
            <a:norm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r>
              <a:rPr lang="es-MX" dirty="0"/>
              <a:t>El campo </a:t>
            </a:r>
            <a:r>
              <a:rPr lang="es-MX" b="1" dirty="0"/>
              <a:t>“Limpiar” </a:t>
            </a:r>
            <a:r>
              <a:rPr lang="es-MX" dirty="0"/>
              <a:t>eliminará las opciones encontradas, dejando en blanco los campos para una nueva búsqueda.</a:t>
            </a:r>
          </a:p>
          <a:p>
            <a:endParaRPr lang="es-MX" dirty="0"/>
          </a:p>
        </p:txBody>
      </p:sp>
    </p:spTree>
    <p:extLst>
      <p:ext uri="{BB962C8B-B14F-4D97-AF65-F5344CB8AC3E}">
        <p14:creationId xmlns:p14="http://schemas.microsoft.com/office/powerpoint/2010/main" val="213822895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2643</TotalTime>
  <Words>1367</Words>
  <Application>Microsoft Office PowerPoint</Application>
  <PresentationFormat>Personalizado</PresentationFormat>
  <Paragraphs>153</Paragraphs>
  <Slides>42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Calibri</vt:lpstr>
      <vt:lpstr>Calibri Light</vt:lpstr>
      <vt:lpstr>Century Gothic</vt:lpstr>
      <vt:lpstr>Courier New</vt:lpstr>
      <vt:lpstr>Tema de Office</vt:lpstr>
      <vt:lpstr>Presentación de PowerPoint</vt:lpstr>
      <vt:lpstr>Presentación de PowerPoint</vt:lpstr>
      <vt:lpstr>¿QUIENES ATENDERÁN OBLIGACIONES EN SIPOT?</vt:lpstr>
      <vt:lpstr>El ingreso no sufrió cambios.</vt:lpstr>
      <vt:lpstr>SISTEMA DE PORTALES DE OBLIGACIONES DE TRANSPARENCIA</vt:lpstr>
      <vt:lpstr>Presentación de PowerPoint</vt:lpstr>
      <vt:lpstr>Unidades Administrativas</vt:lpstr>
      <vt:lpstr>Administración de Unidades Administrativas </vt:lpstr>
      <vt:lpstr>Botones de Acción </vt:lpstr>
      <vt:lpstr>Botones de Acción </vt:lpstr>
      <vt:lpstr>Botones de Acción </vt:lpstr>
      <vt:lpstr>Presentación de PowerPoint</vt:lpstr>
      <vt:lpstr>El campo “Borrar” permite eliminar del registro unidades administrativas del Sujeto Obligado.</vt:lpstr>
      <vt:lpstr>Asignación de Formatos </vt:lpstr>
      <vt:lpstr>Asignación de Formatos </vt:lpstr>
      <vt:lpstr>Eliminación de Formatos </vt:lpstr>
      <vt:lpstr>CARGA DE INFORMACIÓN</vt:lpstr>
      <vt:lpstr>Carga de Archivos</vt:lpstr>
      <vt:lpstr>Carga de Archivos</vt:lpstr>
      <vt:lpstr>Tres opciones de carga: </vt:lpstr>
      <vt:lpstr>Carga de Archivos</vt:lpstr>
      <vt:lpstr>Presentación de PowerPoint</vt:lpstr>
      <vt:lpstr>Carga de Archivos</vt:lpstr>
      <vt:lpstr>Carga de Archivos</vt:lpstr>
      <vt:lpstr>ERROR DE CARGA</vt:lpstr>
      <vt:lpstr>Comprobante de Procedimiento</vt:lpstr>
      <vt:lpstr>Opciones de Carga</vt:lpstr>
      <vt:lpstr>Opciones de Carga</vt:lpstr>
      <vt:lpstr>Filtros Avanzados</vt:lpstr>
      <vt:lpstr>Copia de Información</vt:lpstr>
      <vt:lpstr>Copia de Información</vt:lpstr>
      <vt:lpstr>Eliminar Información</vt:lpstr>
      <vt:lpstr>Toda acción genera un folio nuevo</vt:lpstr>
      <vt:lpstr>Baja de información</vt:lpstr>
      <vt:lpstr>Cambio de información</vt:lpstr>
      <vt:lpstr>Administración de Información</vt:lpstr>
      <vt:lpstr>Filtros Avanzados</vt:lpstr>
      <vt:lpstr>Limpiar y buscar información</vt:lpstr>
      <vt:lpstr>Agregar información</vt:lpstr>
      <vt:lpstr>Borrar información</vt:lpstr>
      <vt:lpstr>Descarga de información</vt:lpstr>
      <vt:lpstr>MEJORAS DEL SISTEMA DE PORTALES DE OBLIGACIONES DE TRANSPARENCIA (SIPOT)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FIOUR</cp:lastModifiedBy>
  <cp:revision>289</cp:revision>
  <dcterms:created xsi:type="dcterms:W3CDTF">2016-08-19T19:05:43Z</dcterms:created>
  <dcterms:modified xsi:type="dcterms:W3CDTF">2018-06-04T15:34:25Z</dcterms:modified>
</cp:coreProperties>
</file>